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Signika Bold" charset="1" panose="02010003020600000004"/>
      <p:regular r:id="rId26"/>
    </p:embeddedFont>
    <p:embeddedFont>
      <p:font typeface="Maven Pro" charset="1" panose="00000500000000000000"/>
      <p:regular r:id="rId27"/>
    </p:embeddedFont>
    <p:embeddedFont>
      <p:font typeface="Maven Pro Bold" charset="1" panose="00000800000000000000"/>
      <p:regular r:id="rId31"/>
    </p:embeddedFont>
    <p:embeddedFont>
      <p:font typeface="Public Sans" charset="1" panose="00000000000000000000"/>
      <p:regular r:id="rId33"/>
    </p:embeddedFont>
    <p:embeddedFont>
      <p:font typeface="Public Sans Bold" charset="1" panose="00000000000000000000"/>
      <p:regular r:id="rId34"/>
    </p:embeddedFont>
    <p:embeddedFont>
      <p:font typeface="Signika" charset="1" panose="02010003020600000004"/>
      <p:regular r:id="rId37"/>
    </p:embeddedFont>
    <p:embeddedFont>
      <p:font typeface="Playfair Display" charset="1" panose="0000000000000000000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notesMasters/notesMaster1.xml" Type="http://schemas.openxmlformats.org/officeDocument/2006/relationships/notesMaster"/><Relationship Id="rId24" Target="theme/theme2.xml" Type="http://schemas.openxmlformats.org/officeDocument/2006/relationships/theme"/><Relationship Id="rId25" Target="notesSlides/notesSlide1.xml" Type="http://schemas.openxmlformats.org/officeDocument/2006/relationships/notesSlide"/><Relationship Id="rId26" Target="fonts/font26.fntdata" Type="http://schemas.openxmlformats.org/officeDocument/2006/relationships/font"/><Relationship Id="rId27" Target="fonts/font27.fntdata" Type="http://schemas.openxmlformats.org/officeDocument/2006/relationships/font"/><Relationship Id="rId28" Target="notesSlides/notesSlide2.xml" Type="http://schemas.openxmlformats.org/officeDocument/2006/relationships/notesSlide"/><Relationship Id="rId29" Target="notesSlides/notesSlide3.xml" Type="http://schemas.openxmlformats.org/officeDocument/2006/relationships/notesSlide"/><Relationship Id="rId3" Target="viewProps.xml" Type="http://schemas.openxmlformats.org/officeDocument/2006/relationships/viewProps"/><Relationship Id="rId30" Target="notesSlides/notesSlide4.xml" Type="http://schemas.openxmlformats.org/officeDocument/2006/relationships/notesSlide"/><Relationship Id="rId31" Target="fonts/font31.fntdata" Type="http://schemas.openxmlformats.org/officeDocument/2006/relationships/font"/><Relationship Id="rId32" Target="notesSlides/notesSlide5.xml" Type="http://schemas.openxmlformats.org/officeDocument/2006/relationships/notesSlide"/><Relationship Id="rId33" Target="fonts/font33.fntdata" Type="http://schemas.openxmlformats.org/officeDocument/2006/relationships/font"/><Relationship Id="rId34" Target="fonts/font34.fntdata" Type="http://schemas.openxmlformats.org/officeDocument/2006/relationships/font"/><Relationship Id="rId35" Target="notesSlides/notesSlide6.xml" Type="http://schemas.openxmlformats.org/officeDocument/2006/relationships/notesSlide"/><Relationship Id="rId36" Target="notesSlides/notesSlide7.xml" Type="http://schemas.openxmlformats.org/officeDocument/2006/relationships/notesSlide"/><Relationship Id="rId37" Target="fonts/font37.fntdata" Type="http://schemas.openxmlformats.org/officeDocument/2006/relationships/font"/><Relationship Id="rId38" Target="notesSlides/notesSlide8.xml" Type="http://schemas.openxmlformats.org/officeDocument/2006/relationships/notesSlide"/><Relationship Id="rId39" Target="notesSlides/notesSlide9.xml" Type="http://schemas.openxmlformats.org/officeDocument/2006/relationships/notesSlide"/><Relationship Id="rId4" Target="theme/theme1.xml" Type="http://schemas.openxmlformats.org/officeDocument/2006/relationships/theme"/><Relationship Id="rId40" Target="notesSlides/notesSlide10.xml" Type="http://schemas.openxmlformats.org/officeDocument/2006/relationships/notesSlide"/><Relationship Id="rId41" Target="notesSlides/notesSlide11.xml" Type="http://schemas.openxmlformats.org/officeDocument/2006/relationships/notesSlide"/><Relationship Id="rId42" Target="notesSlides/notesSlide12.xml" Type="http://schemas.openxmlformats.org/officeDocument/2006/relationships/notesSlide"/><Relationship Id="rId43" Target="fonts/font43.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15.svg" Type="http://schemas.openxmlformats.org/officeDocument/2006/relationships/image"/><Relationship Id="rId2" Target="../notesSlides/notesSlide5.xml" Type="http://schemas.openxmlformats.org/officeDocument/2006/relationships/notesSlide"/><Relationship Id="rId3" Target="../media/image3.pn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11.svg" Type="http://schemas.openxmlformats.org/officeDocument/2006/relationships/image"/><Relationship Id="rId8" Target="../media/image12.png" Type="http://schemas.openxmlformats.org/officeDocument/2006/relationships/image"/><Relationship Id="rId9"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2340625"/>
            <a:ext cx="18288000" cy="9944100"/>
          </a:xfrm>
          <a:custGeom>
            <a:avLst/>
            <a:gdLst/>
            <a:ahLst/>
            <a:cxnLst/>
            <a:rect r="r" b="b" t="t" l="l"/>
            <a:pathLst>
              <a:path h="9944100" w="18288000">
                <a:moveTo>
                  <a:pt x="0" y="0"/>
                </a:moveTo>
                <a:lnTo>
                  <a:pt x="18288000" y="0"/>
                </a:lnTo>
                <a:lnTo>
                  <a:pt x="18288000" y="9944100"/>
                </a:lnTo>
                <a:lnTo>
                  <a:pt x="0" y="99441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3168884" y="9463687"/>
            <a:ext cx="5119116" cy="861625"/>
            <a:chOff x="0" y="0"/>
            <a:chExt cx="1348245" cy="226930"/>
          </a:xfrm>
        </p:grpSpPr>
        <p:sp>
          <p:nvSpPr>
            <p:cNvPr name="Freeform 4" id="4"/>
            <p:cNvSpPr/>
            <p:nvPr/>
          </p:nvSpPr>
          <p:spPr>
            <a:xfrm flipH="false" flipV="false" rot="0">
              <a:off x="0" y="0"/>
              <a:ext cx="1348245" cy="226930"/>
            </a:xfrm>
            <a:custGeom>
              <a:avLst/>
              <a:gdLst/>
              <a:ahLst/>
              <a:cxnLst/>
              <a:rect r="r" b="b" t="t" l="l"/>
              <a:pathLst>
                <a:path h="226930" w="1348245">
                  <a:moveTo>
                    <a:pt x="0" y="0"/>
                  </a:moveTo>
                  <a:lnTo>
                    <a:pt x="1348245" y="0"/>
                  </a:lnTo>
                  <a:lnTo>
                    <a:pt x="1348245" y="226930"/>
                  </a:lnTo>
                  <a:lnTo>
                    <a:pt x="0" y="226930"/>
                  </a:lnTo>
                  <a:close/>
                </a:path>
              </a:pathLst>
            </a:custGeom>
            <a:solidFill>
              <a:srgbClr val="FFFFFF">
                <a:alpha val="83922"/>
              </a:srgbClr>
            </a:solidFill>
            <a:ln cap="sq">
              <a:noFill/>
              <a:prstDash val="sysDot"/>
              <a:miter/>
            </a:ln>
          </p:spPr>
        </p:sp>
        <p:sp>
          <p:nvSpPr>
            <p:cNvPr name="TextBox 5" id="5"/>
            <p:cNvSpPr txBox="true"/>
            <p:nvPr/>
          </p:nvSpPr>
          <p:spPr>
            <a:xfrm>
              <a:off x="0" y="-9525"/>
              <a:ext cx="1348245" cy="236455"/>
            </a:xfrm>
            <a:prstGeom prst="rect">
              <a:avLst/>
            </a:prstGeom>
          </p:spPr>
          <p:txBody>
            <a:bodyPr anchor="ctr" rtlCol="false" tIns="50800" lIns="50800" bIns="50800" rIns="50800"/>
            <a:lstStyle/>
            <a:p>
              <a:pPr algn="ctr">
                <a:lnSpc>
                  <a:spcPts val="3120"/>
                </a:lnSpc>
              </a:pPr>
            </a:p>
          </p:txBody>
        </p:sp>
      </p:grpSp>
      <p:sp>
        <p:nvSpPr>
          <p:cNvPr name="Freeform 6" id="6"/>
          <p:cNvSpPr/>
          <p:nvPr/>
        </p:nvSpPr>
        <p:spPr>
          <a:xfrm flipH="false" flipV="false" rot="0">
            <a:off x="7771961" y="5417833"/>
            <a:ext cx="3173699" cy="400122"/>
          </a:xfrm>
          <a:custGeom>
            <a:avLst/>
            <a:gdLst/>
            <a:ahLst/>
            <a:cxnLst/>
            <a:rect r="r" b="b" t="t" l="l"/>
            <a:pathLst>
              <a:path h="400122" w="3173699">
                <a:moveTo>
                  <a:pt x="0" y="0"/>
                </a:moveTo>
                <a:lnTo>
                  <a:pt x="3173699" y="0"/>
                </a:lnTo>
                <a:lnTo>
                  <a:pt x="3173699" y="400123"/>
                </a:lnTo>
                <a:lnTo>
                  <a:pt x="0" y="400123"/>
                </a:lnTo>
                <a:lnTo>
                  <a:pt x="0" y="0"/>
                </a:lnTo>
                <a:close/>
              </a:path>
            </a:pathLst>
          </a:custGeom>
          <a:blipFill>
            <a:blip r:embed="rId5"/>
            <a:stretch>
              <a:fillRect l="-29456" t="-275948" r="-32097" b="-344846"/>
            </a:stretch>
          </a:blipFill>
        </p:spPr>
      </p:sp>
      <p:sp>
        <p:nvSpPr>
          <p:cNvPr name="TextBox 7" id="7"/>
          <p:cNvSpPr txBox="true"/>
          <p:nvPr/>
        </p:nvSpPr>
        <p:spPr>
          <a:xfrm rot="0">
            <a:off x="4457636" y="1028700"/>
            <a:ext cx="9802350" cy="3000375"/>
          </a:xfrm>
          <a:prstGeom prst="rect">
            <a:avLst/>
          </a:prstGeom>
        </p:spPr>
        <p:txBody>
          <a:bodyPr anchor="t" rtlCol="false" tIns="0" lIns="0" bIns="0" rIns="0">
            <a:spAutoFit/>
          </a:bodyPr>
          <a:lstStyle/>
          <a:p>
            <a:pPr algn="ctr">
              <a:lnSpc>
                <a:spcPts val="7920"/>
              </a:lnSpc>
            </a:pPr>
            <a:r>
              <a:rPr lang="en-US" b="true" sz="6600">
                <a:solidFill>
                  <a:srgbClr val="000000"/>
                </a:solidFill>
                <a:latin typeface="Signika Bold"/>
                <a:ea typeface="Signika Bold"/>
                <a:cs typeface="Signika Bold"/>
                <a:sym typeface="Signika Bold"/>
              </a:rPr>
              <a:t>Managing Cyber Risk in a Digital Age: Integrating COSO ERM Framework</a:t>
            </a:r>
          </a:p>
        </p:txBody>
      </p:sp>
      <p:sp>
        <p:nvSpPr>
          <p:cNvPr name="TextBox 8" id="8"/>
          <p:cNvSpPr txBox="true"/>
          <p:nvPr/>
        </p:nvSpPr>
        <p:spPr>
          <a:xfrm rot="0">
            <a:off x="4457636" y="4132031"/>
            <a:ext cx="9802350" cy="1685925"/>
          </a:xfrm>
          <a:prstGeom prst="rect">
            <a:avLst/>
          </a:prstGeom>
        </p:spPr>
        <p:txBody>
          <a:bodyPr anchor="t" rtlCol="false" tIns="0" lIns="0" bIns="0" rIns="0">
            <a:spAutoFit/>
          </a:bodyPr>
          <a:lstStyle/>
          <a:p>
            <a:pPr algn="ctr">
              <a:lnSpc>
                <a:spcPts val="3359"/>
              </a:lnSpc>
            </a:pPr>
            <a:r>
              <a:rPr lang="en-US" sz="2799">
                <a:solidFill>
                  <a:srgbClr val="000000"/>
                </a:solidFill>
                <a:latin typeface="Maven Pro"/>
                <a:ea typeface="Maven Pro"/>
                <a:cs typeface="Maven Pro"/>
                <a:sym typeface="Maven Pro"/>
              </a:rPr>
              <a:t>Nathi Khanyisile</a:t>
            </a:r>
          </a:p>
          <a:p>
            <a:pPr algn="ctr">
              <a:lnSpc>
                <a:spcPts val="3359"/>
              </a:lnSpc>
            </a:pPr>
            <a:r>
              <a:rPr lang="en-US" sz="2799">
                <a:solidFill>
                  <a:srgbClr val="000000"/>
                </a:solidFill>
                <a:latin typeface="Maven Pro"/>
                <a:ea typeface="Maven Pro"/>
                <a:cs typeface="Maven Pro"/>
                <a:sym typeface="Maven Pro"/>
              </a:rPr>
              <a:t>nathi@keydimensions.co.za</a:t>
            </a:r>
          </a:p>
          <a:p>
            <a:pPr algn="ctr">
              <a:lnSpc>
                <a:spcPts val="3359"/>
              </a:lnSpc>
            </a:pPr>
            <a:r>
              <a:rPr lang="en-US" sz="2799">
                <a:solidFill>
                  <a:srgbClr val="000000"/>
                </a:solidFill>
                <a:latin typeface="Maven Pro"/>
                <a:ea typeface="Maven Pro"/>
                <a:cs typeface="Maven Pro"/>
                <a:sym typeface="Maven Pro"/>
              </a:rPr>
              <a:t>dimensionalrisk.com</a:t>
            </a:r>
          </a:p>
          <a:p>
            <a:pPr algn="ctr">
              <a:lnSpc>
                <a:spcPts val="335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3"/>
            <a:stretch>
              <a:fillRect l="-29456" t="-275948" r="-32097" b="-344846"/>
            </a:stretch>
          </a:blipFill>
        </p:spPr>
      </p:sp>
      <p:sp>
        <p:nvSpPr>
          <p:cNvPr name="Freeform 3" id="3"/>
          <p:cNvSpPr/>
          <p:nvPr/>
        </p:nvSpPr>
        <p:spPr>
          <a:xfrm flipH="false" flipV="false" rot="0">
            <a:off x="3856521" y="1137716"/>
            <a:ext cx="10252854" cy="8407340"/>
          </a:xfrm>
          <a:custGeom>
            <a:avLst/>
            <a:gdLst/>
            <a:ahLst/>
            <a:cxnLst/>
            <a:rect r="r" b="b" t="t" l="l"/>
            <a:pathLst>
              <a:path h="8407340" w="10252854">
                <a:moveTo>
                  <a:pt x="0" y="0"/>
                </a:moveTo>
                <a:lnTo>
                  <a:pt x="10252854" y="0"/>
                </a:lnTo>
                <a:lnTo>
                  <a:pt x="10252854" y="8407340"/>
                </a:lnTo>
                <a:lnTo>
                  <a:pt x="0" y="84073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278192" y="1612494"/>
            <a:ext cx="9230183" cy="428625"/>
          </a:xfrm>
          <a:prstGeom prst="rect">
            <a:avLst/>
          </a:prstGeom>
        </p:spPr>
        <p:txBody>
          <a:bodyPr anchor="t" rtlCol="false" tIns="0" lIns="0" bIns="0" rIns="0">
            <a:spAutoFit/>
          </a:bodyPr>
          <a:lstStyle/>
          <a:p>
            <a:pPr algn="ctr">
              <a:lnSpc>
                <a:spcPts val="3480"/>
              </a:lnSpc>
            </a:pPr>
            <a:r>
              <a:rPr lang="en-US" b="true" sz="2900">
                <a:solidFill>
                  <a:srgbClr val="000000"/>
                </a:solidFill>
                <a:latin typeface="Signika Bold"/>
                <a:ea typeface="Signika Bold"/>
                <a:cs typeface="Signika Bold"/>
                <a:sym typeface="Signika Bold"/>
              </a:rPr>
              <a:t>Top 10 Cyber Attacks and Incident Responses</a:t>
            </a:r>
          </a:p>
        </p:txBody>
      </p:sp>
      <p:sp>
        <p:nvSpPr>
          <p:cNvPr name="TextBox 5" id="5"/>
          <p:cNvSpPr txBox="true"/>
          <p:nvPr/>
        </p:nvSpPr>
        <p:spPr>
          <a:xfrm rot="0">
            <a:off x="3856521" y="351325"/>
            <a:ext cx="10257333"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background image to trigger emotional response )</a:t>
            </a:r>
          </a:p>
        </p:txBody>
      </p:sp>
      <p:sp>
        <p:nvSpPr>
          <p:cNvPr name="TextBox 6" id="6"/>
          <p:cNvSpPr txBox="true"/>
          <p:nvPr/>
        </p:nvSpPr>
        <p:spPr>
          <a:xfrm rot="0">
            <a:off x="4278192" y="3125234"/>
            <a:ext cx="14240167" cy="5440675"/>
          </a:xfrm>
          <a:prstGeom prst="rect">
            <a:avLst/>
          </a:prstGeom>
        </p:spPr>
        <p:txBody>
          <a:bodyPr anchor="t" rtlCol="false" tIns="0" lIns="0" bIns="0" rIns="0">
            <a:spAutoFit/>
          </a:bodyPr>
          <a:lstStyle/>
          <a:p>
            <a:pPr algn="l" marL="779304" indent="-389652" lvl="1">
              <a:lnSpc>
                <a:spcPts val="4331"/>
              </a:lnSpc>
              <a:buAutoNum type="arabicPeriod" startAt="1"/>
            </a:pPr>
            <a:r>
              <a:rPr lang="en-US" sz="3609">
                <a:solidFill>
                  <a:srgbClr val="000000"/>
                </a:solidFill>
                <a:latin typeface="Maven Pro"/>
                <a:ea typeface="Maven Pro"/>
                <a:cs typeface="Maven Pro"/>
                <a:sym typeface="Maven Pro"/>
              </a:rPr>
              <a:t>Malware</a:t>
            </a:r>
          </a:p>
          <a:p>
            <a:pPr algn="l" marL="779304" indent="-389652" lvl="1">
              <a:lnSpc>
                <a:spcPts val="4331"/>
              </a:lnSpc>
              <a:buAutoNum type="arabicPeriod" startAt="1"/>
            </a:pPr>
            <a:r>
              <a:rPr lang="en-US" sz="3609">
                <a:solidFill>
                  <a:srgbClr val="000000"/>
                </a:solidFill>
                <a:latin typeface="Maven Pro"/>
                <a:ea typeface="Maven Pro"/>
                <a:cs typeface="Maven Pro"/>
                <a:sym typeface="Maven Pro"/>
              </a:rPr>
              <a:t>Phishing Attack</a:t>
            </a:r>
          </a:p>
          <a:p>
            <a:pPr algn="l" marL="779304" indent="-389652" lvl="1">
              <a:lnSpc>
                <a:spcPts val="4331"/>
              </a:lnSpc>
              <a:buAutoNum type="arabicPeriod" startAt="1"/>
            </a:pPr>
            <a:r>
              <a:rPr lang="en-US" sz="3609">
                <a:solidFill>
                  <a:srgbClr val="000000"/>
                </a:solidFill>
                <a:latin typeface="Maven Pro"/>
                <a:ea typeface="Maven Pro"/>
                <a:cs typeface="Maven Pro"/>
                <a:sym typeface="Maven Pro"/>
              </a:rPr>
              <a:t>SQL Injection</a:t>
            </a:r>
          </a:p>
          <a:p>
            <a:pPr algn="l" marL="779304" indent="-389652" lvl="1">
              <a:lnSpc>
                <a:spcPts val="4331"/>
              </a:lnSpc>
              <a:buAutoNum type="arabicPeriod" startAt="1"/>
            </a:pPr>
            <a:r>
              <a:rPr lang="en-US" sz="3609">
                <a:solidFill>
                  <a:srgbClr val="000000"/>
                </a:solidFill>
                <a:latin typeface="Maven Pro"/>
                <a:ea typeface="Maven Pro"/>
                <a:cs typeface="Maven Pro"/>
                <a:sym typeface="Maven Pro"/>
              </a:rPr>
              <a:t>Ransomware</a:t>
            </a:r>
          </a:p>
          <a:p>
            <a:pPr algn="l" marL="779304" indent="-389652" lvl="1">
              <a:lnSpc>
                <a:spcPts val="4331"/>
              </a:lnSpc>
              <a:buAutoNum type="arabicPeriod" startAt="1"/>
            </a:pPr>
            <a:r>
              <a:rPr lang="en-US" sz="3609">
                <a:solidFill>
                  <a:srgbClr val="000000"/>
                </a:solidFill>
                <a:latin typeface="Maven Pro"/>
                <a:ea typeface="Maven Pro"/>
                <a:cs typeface="Maven Pro"/>
                <a:sym typeface="Maven Pro"/>
              </a:rPr>
              <a:t>Denial of Service (DoS)</a:t>
            </a:r>
          </a:p>
          <a:p>
            <a:pPr algn="l" marL="779304" indent="-389652" lvl="1">
              <a:lnSpc>
                <a:spcPts val="4331"/>
              </a:lnSpc>
              <a:buAutoNum type="arabicPeriod" startAt="1"/>
            </a:pPr>
            <a:r>
              <a:rPr lang="en-US" sz="3609">
                <a:solidFill>
                  <a:srgbClr val="000000"/>
                </a:solidFill>
                <a:latin typeface="Maven Pro"/>
                <a:ea typeface="Maven Pro"/>
                <a:cs typeface="Maven Pro"/>
                <a:sym typeface="Maven Pro"/>
              </a:rPr>
              <a:t>Cross-Site Scripting (XSS)</a:t>
            </a:r>
          </a:p>
          <a:p>
            <a:pPr algn="l" marL="779304" indent="-389652" lvl="1">
              <a:lnSpc>
                <a:spcPts val="4331"/>
              </a:lnSpc>
              <a:buAutoNum type="arabicPeriod" startAt="1"/>
            </a:pPr>
            <a:r>
              <a:rPr lang="en-US" sz="3609">
                <a:solidFill>
                  <a:srgbClr val="000000"/>
                </a:solidFill>
                <a:latin typeface="Maven Pro"/>
                <a:ea typeface="Maven Pro"/>
                <a:cs typeface="Maven Pro"/>
                <a:sym typeface="Maven Pro"/>
              </a:rPr>
              <a:t>Distributed Denial of Service (DDoS)</a:t>
            </a:r>
          </a:p>
          <a:p>
            <a:pPr algn="l" marL="779304" indent="-389652" lvl="1">
              <a:lnSpc>
                <a:spcPts val="4331"/>
              </a:lnSpc>
              <a:buAutoNum type="arabicPeriod" startAt="1"/>
            </a:pPr>
            <a:r>
              <a:rPr lang="en-US" sz="3609">
                <a:solidFill>
                  <a:srgbClr val="000000"/>
                </a:solidFill>
                <a:latin typeface="Maven Pro"/>
                <a:ea typeface="Maven Pro"/>
                <a:cs typeface="Maven Pro"/>
                <a:sym typeface="Maven Pro"/>
              </a:rPr>
              <a:t>Man-in-the-Middle (MitM)</a:t>
            </a:r>
          </a:p>
          <a:p>
            <a:pPr algn="l" marL="779304" indent="-389652" lvl="1">
              <a:lnSpc>
                <a:spcPts val="4331"/>
              </a:lnSpc>
              <a:buAutoNum type="arabicPeriod" startAt="1"/>
            </a:pPr>
            <a:r>
              <a:rPr lang="en-US" sz="3609">
                <a:solidFill>
                  <a:srgbClr val="000000"/>
                </a:solidFill>
                <a:latin typeface="Maven Pro"/>
                <a:ea typeface="Maven Pro"/>
                <a:cs typeface="Maven Pro"/>
                <a:sym typeface="Maven Pro"/>
              </a:rPr>
              <a:t>Social Engineering</a:t>
            </a:r>
          </a:p>
          <a:p>
            <a:pPr algn="l" marL="779304" indent="-389652" lvl="1">
              <a:lnSpc>
                <a:spcPts val="4331"/>
              </a:lnSpc>
              <a:buAutoNum type="arabicPeriod" startAt="1"/>
            </a:pPr>
            <a:r>
              <a:rPr lang="en-US" sz="3609">
                <a:solidFill>
                  <a:srgbClr val="000000"/>
                </a:solidFill>
                <a:latin typeface="Maven Pro"/>
                <a:ea typeface="Maven Pro"/>
                <a:cs typeface="Maven Pro"/>
                <a:sym typeface="Maven Pro"/>
              </a:rPr>
              <a:t>Drive-by Download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0550" y="8886327"/>
            <a:ext cx="16038750" cy="1663328"/>
            <a:chOff x="0" y="0"/>
            <a:chExt cx="21385000" cy="2217771"/>
          </a:xfrm>
        </p:grpSpPr>
        <p:sp>
          <p:nvSpPr>
            <p:cNvPr name="TextBox 3" id="3"/>
            <p:cNvSpPr txBox="true"/>
            <p:nvPr/>
          </p:nvSpPr>
          <p:spPr>
            <a:xfrm rot="0">
              <a:off x="0" y="-19050"/>
              <a:ext cx="21385000" cy="775250"/>
            </a:xfrm>
            <a:prstGeom prst="rect">
              <a:avLst/>
            </a:prstGeom>
          </p:spPr>
          <p:txBody>
            <a:bodyPr anchor="t" rtlCol="false" tIns="0" lIns="0" bIns="0" rIns="0">
              <a:spAutoFit/>
            </a:bodyPr>
            <a:lstStyle/>
            <a:p>
              <a:pPr algn="l">
                <a:lnSpc>
                  <a:spcPts val="3120"/>
                </a:lnSpc>
              </a:pPr>
              <a:r>
                <a:rPr lang="en-US" b="true" sz="2600">
                  <a:solidFill>
                    <a:srgbClr val="272424"/>
                  </a:solidFill>
                  <a:latin typeface="Public Sans Bold"/>
                  <a:ea typeface="Public Sans Bold"/>
                  <a:cs typeface="Public Sans Bold"/>
                  <a:sym typeface="Public Sans Bold"/>
                </a:rPr>
                <a:t>Risk Management Tip</a:t>
              </a:r>
            </a:p>
          </p:txBody>
        </p:sp>
        <p:sp>
          <p:nvSpPr>
            <p:cNvPr name="TextBox 4" id="4"/>
            <p:cNvSpPr txBox="true"/>
            <p:nvPr/>
          </p:nvSpPr>
          <p:spPr>
            <a:xfrm rot="0">
              <a:off x="0" y="476846"/>
              <a:ext cx="21385000" cy="174092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Regularly back up critical data and store backups offline.</a:t>
              </a:r>
            </a:p>
          </p:txBody>
        </p:sp>
      </p:grpSp>
      <p:sp>
        <p:nvSpPr>
          <p:cNvPr name="Freeform 5" id="5"/>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2"/>
            <a:stretch>
              <a:fillRect l="-29456" t="-275948" r="-32097" b="-344846"/>
            </a:stretch>
          </a:blipFill>
        </p:spPr>
      </p:sp>
      <p:sp>
        <p:nvSpPr>
          <p:cNvPr name="TextBox 6" id="6"/>
          <p:cNvSpPr txBox="true"/>
          <p:nvPr/>
        </p:nvSpPr>
        <p:spPr>
          <a:xfrm rot="0">
            <a:off x="1220550" y="386366"/>
            <a:ext cx="2315143" cy="476250"/>
          </a:xfrm>
          <a:prstGeom prst="rect">
            <a:avLst/>
          </a:prstGeom>
        </p:spPr>
        <p:txBody>
          <a:bodyPr anchor="t" rtlCol="false" tIns="0" lIns="0" bIns="0" rIns="0">
            <a:spAutoFit/>
          </a:bodyPr>
          <a:lstStyle/>
          <a:p>
            <a:pPr algn="l">
              <a:lnSpc>
                <a:spcPts val="3600"/>
              </a:lnSpc>
            </a:pPr>
            <a:r>
              <a:rPr lang="en-US" b="true" sz="3000">
                <a:solidFill>
                  <a:srgbClr val="272424"/>
                </a:solidFill>
                <a:latin typeface="Maven Pro Bold"/>
                <a:ea typeface="Maven Pro Bold"/>
                <a:cs typeface="Maven Pro Bold"/>
                <a:sym typeface="Maven Pro Bold"/>
              </a:rPr>
              <a:t>1 </a:t>
            </a:r>
            <a:r>
              <a:rPr lang="en-US" b="true" sz="3000">
                <a:solidFill>
                  <a:srgbClr val="272424"/>
                </a:solidFill>
                <a:latin typeface="Maven Pro Bold"/>
                <a:ea typeface="Maven Pro Bold"/>
                <a:cs typeface="Maven Pro Bold"/>
                <a:sym typeface="Maven Pro Bold"/>
              </a:rPr>
              <a:t>Malware</a:t>
            </a:r>
          </a:p>
        </p:txBody>
      </p:sp>
      <p:sp>
        <p:nvSpPr>
          <p:cNvPr name="TextBox 7" id="7"/>
          <p:cNvSpPr txBox="true"/>
          <p:nvPr/>
        </p:nvSpPr>
        <p:spPr>
          <a:xfrm rot="0">
            <a:off x="1220550" y="1195991"/>
            <a:ext cx="3716162" cy="400050"/>
          </a:xfrm>
          <a:prstGeom prst="rect">
            <a:avLst/>
          </a:prstGeom>
        </p:spPr>
        <p:txBody>
          <a:bodyPr anchor="t" rtlCol="false" tIns="0" lIns="0" bIns="0" rIns="0">
            <a:spAutoFit/>
          </a:bodyPr>
          <a:lstStyle/>
          <a:p>
            <a:pPr algn="l">
              <a:lnSpc>
                <a:spcPts val="3120"/>
              </a:lnSpc>
            </a:pPr>
            <a:r>
              <a:rPr lang="en-US" b="true" sz="2600">
                <a:solidFill>
                  <a:srgbClr val="272424"/>
                </a:solidFill>
                <a:latin typeface="Maven Pro Bold"/>
                <a:ea typeface="Maven Pro Bold"/>
                <a:cs typeface="Maven Pro Bold"/>
                <a:sym typeface="Maven Pro Bold"/>
              </a:rPr>
              <a:t>Incidence</a:t>
            </a:r>
          </a:p>
        </p:txBody>
      </p:sp>
      <p:sp>
        <p:nvSpPr>
          <p:cNvPr name="TextBox 8" id="8"/>
          <p:cNvSpPr txBox="true"/>
          <p:nvPr/>
        </p:nvSpPr>
        <p:spPr>
          <a:xfrm rot="0">
            <a:off x="1220550" y="1711862"/>
            <a:ext cx="12205097" cy="73342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Malware infiltrates systems by deceiving users into downloading malicious software or clicking on harmful links. It can propagate, steal data, and compromise systems.</a:t>
            </a:r>
          </a:p>
        </p:txBody>
      </p:sp>
      <p:sp>
        <p:nvSpPr>
          <p:cNvPr name="TextBox 9" id="9"/>
          <p:cNvSpPr txBox="true"/>
          <p:nvPr/>
        </p:nvSpPr>
        <p:spPr>
          <a:xfrm rot="0">
            <a:off x="1220550" y="2653241"/>
            <a:ext cx="3542478" cy="409575"/>
          </a:xfrm>
          <a:prstGeom prst="rect">
            <a:avLst/>
          </a:prstGeom>
        </p:spPr>
        <p:txBody>
          <a:bodyPr anchor="t" rtlCol="false" tIns="0" lIns="0" bIns="0" rIns="0">
            <a:spAutoFit/>
          </a:bodyPr>
          <a:lstStyle/>
          <a:p>
            <a:pPr algn="l">
              <a:lnSpc>
                <a:spcPts val="3120"/>
              </a:lnSpc>
            </a:pPr>
            <a:r>
              <a:rPr lang="en-US" b="true" sz="2600">
                <a:solidFill>
                  <a:srgbClr val="272424"/>
                </a:solidFill>
                <a:latin typeface="Public Sans Bold"/>
                <a:ea typeface="Public Sans Bold"/>
                <a:cs typeface="Public Sans Bold"/>
                <a:sym typeface="Public Sans Bold"/>
              </a:rPr>
              <a:t>Response</a:t>
            </a:r>
          </a:p>
        </p:txBody>
      </p:sp>
      <p:sp>
        <p:nvSpPr>
          <p:cNvPr name="TextBox 10" id="10"/>
          <p:cNvSpPr txBox="true"/>
          <p:nvPr/>
        </p:nvSpPr>
        <p:spPr>
          <a:xfrm rot="0">
            <a:off x="1220550" y="3177116"/>
            <a:ext cx="12301022" cy="73342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Isolate affected systems, conduct malware scans, remove threats, restore data from backups, patch vulnerabilities, and implement a detection and response plan.</a:t>
            </a:r>
          </a:p>
        </p:txBody>
      </p:sp>
      <p:sp>
        <p:nvSpPr>
          <p:cNvPr name="TextBox 11" id="11"/>
          <p:cNvSpPr txBox="true"/>
          <p:nvPr/>
        </p:nvSpPr>
        <p:spPr>
          <a:xfrm rot="0">
            <a:off x="1220550" y="4147639"/>
            <a:ext cx="3544552" cy="409575"/>
          </a:xfrm>
          <a:prstGeom prst="rect">
            <a:avLst/>
          </a:prstGeom>
        </p:spPr>
        <p:txBody>
          <a:bodyPr anchor="t" rtlCol="false" tIns="0" lIns="0" bIns="0" rIns="0">
            <a:spAutoFit/>
          </a:bodyPr>
          <a:lstStyle/>
          <a:p>
            <a:pPr algn="l">
              <a:lnSpc>
                <a:spcPts val="3120"/>
              </a:lnSpc>
            </a:pPr>
            <a:r>
              <a:rPr lang="en-US" b="true" sz="2600">
                <a:solidFill>
                  <a:srgbClr val="272424"/>
                </a:solidFill>
                <a:latin typeface="Public Sans Bold"/>
                <a:ea typeface="Public Sans Bold"/>
                <a:cs typeface="Public Sans Bold"/>
                <a:sym typeface="Public Sans Bold"/>
              </a:rPr>
              <a:t>Risk Management Tip</a:t>
            </a:r>
          </a:p>
        </p:txBody>
      </p:sp>
      <p:sp>
        <p:nvSpPr>
          <p:cNvPr name="TextBox 12" id="12"/>
          <p:cNvSpPr txBox="true"/>
          <p:nvPr/>
        </p:nvSpPr>
        <p:spPr>
          <a:xfrm rot="0">
            <a:off x="1220550" y="4671514"/>
            <a:ext cx="12205097" cy="37147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Educate employees on identifying phishing attempts and suspicious downloads.</a:t>
            </a:r>
          </a:p>
        </p:txBody>
      </p:sp>
      <p:sp>
        <p:nvSpPr>
          <p:cNvPr name="TextBox 13" id="13"/>
          <p:cNvSpPr txBox="true"/>
          <p:nvPr/>
        </p:nvSpPr>
        <p:spPr>
          <a:xfrm rot="0">
            <a:off x="1220550" y="5343027"/>
            <a:ext cx="7075566" cy="476250"/>
          </a:xfrm>
          <a:prstGeom prst="rect">
            <a:avLst/>
          </a:prstGeom>
        </p:spPr>
        <p:txBody>
          <a:bodyPr anchor="t" rtlCol="false" tIns="0" lIns="0" bIns="0" rIns="0">
            <a:spAutoFit/>
          </a:bodyPr>
          <a:lstStyle/>
          <a:p>
            <a:pPr algn="l">
              <a:lnSpc>
                <a:spcPts val="3600"/>
              </a:lnSpc>
            </a:pPr>
            <a:r>
              <a:rPr lang="en-US" b="true" sz="3000">
                <a:solidFill>
                  <a:srgbClr val="272424"/>
                </a:solidFill>
                <a:latin typeface="Maven Pro Bold"/>
                <a:ea typeface="Maven Pro Bold"/>
                <a:cs typeface="Maven Pro Bold"/>
                <a:sym typeface="Maven Pro Bold"/>
              </a:rPr>
              <a:t>2 </a:t>
            </a:r>
            <a:r>
              <a:rPr lang="en-US" b="true" sz="3000">
                <a:solidFill>
                  <a:srgbClr val="272424"/>
                </a:solidFill>
                <a:latin typeface="Maven Pro Bold"/>
                <a:ea typeface="Maven Pro Bold"/>
                <a:cs typeface="Maven Pro Bold"/>
                <a:sym typeface="Maven Pro Bold"/>
              </a:rPr>
              <a:t>Ransomware</a:t>
            </a:r>
          </a:p>
        </p:txBody>
      </p:sp>
      <p:grpSp>
        <p:nvGrpSpPr>
          <p:cNvPr name="Group 14" id="14"/>
          <p:cNvGrpSpPr/>
          <p:nvPr/>
        </p:nvGrpSpPr>
        <p:grpSpPr>
          <a:xfrm rot="0">
            <a:off x="1220550" y="6143127"/>
            <a:ext cx="13506470" cy="1181100"/>
            <a:chOff x="0" y="0"/>
            <a:chExt cx="18008627" cy="1574800"/>
          </a:xfrm>
        </p:grpSpPr>
        <p:sp>
          <p:nvSpPr>
            <p:cNvPr name="TextBox 15" id="15"/>
            <p:cNvSpPr txBox="true"/>
            <p:nvPr/>
          </p:nvSpPr>
          <p:spPr>
            <a:xfrm rot="0">
              <a:off x="0" y="-19050"/>
              <a:ext cx="17979852" cy="539750"/>
            </a:xfrm>
            <a:prstGeom prst="rect">
              <a:avLst/>
            </a:prstGeom>
          </p:spPr>
          <p:txBody>
            <a:bodyPr anchor="t" rtlCol="false" tIns="0" lIns="0" bIns="0" rIns="0">
              <a:spAutoFit/>
            </a:bodyPr>
            <a:lstStyle/>
            <a:p>
              <a:pPr algn="l">
                <a:lnSpc>
                  <a:spcPts val="3120"/>
                </a:lnSpc>
              </a:pPr>
              <a:r>
                <a:rPr lang="en-US" b="true" sz="2600">
                  <a:solidFill>
                    <a:srgbClr val="272424"/>
                  </a:solidFill>
                  <a:latin typeface="Public Sans Bold"/>
                  <a:ea typeface="Public Sans Bold"/>
                  <a:cs typeface="Public Sans Bold"/>
                  <a:sym typeface="Public Sans Bold"/>
                </a:rPr>
                <a:t>Incidence</a:t>
              </a:r>
            </a:p>
          </p:txBody>
        </p:sp>
        <p:sp>
          <p:nvSpPr>
            <p:cNvPr name="TextBox 16" id="16"/>
            <p:cNvSpPr txBox="true"/>
            <p:nvPr/>
          </p:nvSpPr>
          <p:spPr>
            <a:xfrm rot="0">
              <a:off x="28775" y="600075"/>
              <a:ext cx="17979852" cy="97472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Ransomware encrypts data, demanding a ransom for the decryption key, leading to operational halt and financial loss.</a:t>
              </a:r>
            </a:p>
          </p:txBody>
        </p:sp>
      </p:grpSp>
      <p:grpSp>
        <p:nvGrpSpPr>
          <p:cNvPr name="Group 17" id="17"/>
          <p:cNvGrpSpPr/>
          <p:nvPr/>
        </p:nvGrpSpPr>
        <p:grpSpPr>
          <a:xfrm rot="0">
            <a:off x="1220550" y="7448052"/>
            <a:ext cx="16038750" cy="1181100"/>
            <a:chOff x="0" y="0"/>
            <a:chExt cx="21385000" cy="1574800"/>
          </a:xfrm>
        </p:grpSpPr>
        <p:sp>
          <p:nvSpPr>
            <p:cNvPr name="TextBox 18" id="18"/>
            <p:cNvSpPr txBox="true"/>
            <p:nvPr/>
          </p:nvSpPr>
          <p:spPr>
            <a:xfrm rot="0">
              <a:off x="0" y="-19050"/>
              <a:ext cx="21385000" cy="775250"/>
            </a:xfrm>
            <a:prstGeom prst="rect">
              <a:avLst/>
            </a:prstGeom>
          </p:spPr>
          <p:txBody>
            <a:bodyPr anchor="t" rtlCol="false" tIns="0" lIns="0" bIns="0" rIns="0">
              <a:spAutoFit/>
            </a:bodyPr>
            <a:lstStyle/>
            <a:p>
              <a:pPr algn="l">
                <a:lnSpc>
                  <a:spcPts val="3120"/>
                </a:lnSpc>
              </a:pPr>
              <a:r>
                <a:rPr lang="en-US" b="true" sz="2600">
                  <a:solidFill>
                    <a:srgbClr val="272424"/>
                  </a:solidFill>
                  <a:latin typeface="Public Sans Bold"/>
                  <a:ea typeface="Public Sans Bold"/>
                  <a:cs typeface="Public Sans Bold"/>
                  <a:sym typeface="Public Sans Bold"/>
                </a:rPr>
                <a:t>Response</a:t>
              </a:r>
            </a:p>
          </p:txBody>
        </p:sp>
        <p:sp>
          <p:nvSpPr>
            <p:cNvPr name="TextBox 19" id="19"/>
            <p:cNvSpPr txBox="true"/>
            <p:nvPr/>
          </p:nvSpPr>
          <p:spPr>
            <a:xfrm rot="0">
              <a:off x="0" y="600075"/>
              <a:ext cx="19157333" cy="97472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Isolate affected systems, avoid paying ransom, restore data from backups, patch systems, and develop a response plan.</a:t>
              </a:r>
            </a:p>
          </p:txBody>
        </p:sp>
      </p:grpSp>
      <p:sp>
        <p:nvSpPr>
          <p:cNvPr name="TextBox 20" id="20"/>
          <p:cNvSpPr txBox="true"/>
          <p:nvPr/>
        </p:nvSpPr>
        <p:spPr>
          <a:xfrm rot="0">
            <a:off x="4936712" y="624491"/>
            <a:ext cx="10257333"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background image to trigger emotional response )</a:t>
            </a:r>
          </a:p>
        </p:txBody>
      </p:sp>
      <p:sp>
        <p:nvSpPr>
          <p:cNvPr name="TextBox 21" id="21"/>
          <p:cNvSpPr txBox="true"/>
          <p:nvPr/>
        </p:nvSpPr>
        <p:spPr>
          <a:xfrm rot="0">
            <a:off x="4936712" y="5619252"/>
            <a:ext cx="10257333" cy="790575"/>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rearrange spacing of #1 and #2 or shorten the sentences and speak from notes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51043" y="692424"/>
            <a:ext cx="16038750" cy="476250"/>
          </a:xfrm>
          <a:prstGeom prst="rect">
            <a:avLst/>
          </a:prstGeom>
        </p:spPr>
        <p:txBody>
          <a:bodyPr anchor="t" rtlCol="false" tIns="0" lIns="0" bIns="0" rIns="0">
            <a:spAutoFit/>
          </a:bodyPr>
          <a:lstStyle/>
          <a:p>
            <a:pPr algn="l">
              <a:lnSpc>
                <a:spcPts val="3600"/>
              </a:lnSpc>
            </a:pPr>
            <a:r>
              <a:rPr lang="en-US" b="true" sz="3000">
                <a:solidFill>
                  <a:srgbClr val="272424"/>
                </a:solidFill>
                <a:latin typeface="Maven Pro Bold"/>
                <a:ea typeface="Maven Pro Bold"/>
                <a:cs typeface="Maven Pro Bold"/>
                <a:sym typeface="Maven Pro Bold"/>
              </a:rPr>
              <a:t>3 </a:t>
            </a:r>
            <a:r>
              <a:rPr lang="en-US" b="true" sz="3000">
                <a:solidFill>
                  <a:srgbClr val="272424"/>
                </a:solidFill>
                <a:latin typeface="Maven Pro Bold"/>
                <a:ea typeface="Maven Pro Bold"/>
                <a:cs typeface="Maven Pro Bold"/>
                <a:sym typeface="Maven Pro Bold"/>
              </a:rPr>
              <a:t>Phishing Attack</a:t>
            </a:r>
          </a:p>
        </p:txBody>
      </p:sp>
      <p:sp>
        <p:nvSpPr>
          <p:cNvPr name="TextBox 3" id="3"/>
          <p:cNvSpPr txBox="true"/>
          <p:nvPr/>
        </p:nvSpPr>
        <p:spPr>
          <a:xfrm rot="0">
            <a:off x="232442" y="1617830"/>
            <a:ext cx="4736550" cy="951600"/>
          </a:xfrm>
          <a:prstGeom prst="rect">
            <a:avLst/>
          </a:prstGeom>
        </p:spPr>
        <p:txBody>
          <a:bodyPr anchor="t" rtlCol="false" tIns="0" lIns="0" bIns="0" rIns="0">
            <a:spAutoFit/>
          </a:bodyPr>
          <a:lstStyle/>
          <a:p>
            <a:pPr algn="ctr">
              <a:lnSpc>
                <a:spcPts val="3120"/>
              </a:lnSpc>
            </a:pPr>
            <a:r>
              <a:rPr lang="en-US" b="true" sz="2600">
                <a:solidFill>
                  <a:srgbClr val="272424"/>
                </a:solidFill>
                <a:latin typeface="Public Sans Bold"/>
                <a:ea typeface="Public Sans Bold"/>
                <a:cs typeface="Public Sans Bold"/>
                <a:sym typeface="Public Sans Bold"/>
              </a:rPr>
              <a:t>Incidence</a:t>
            </a:r>
          </a:p>
        </p:txBody>
      </p:sp>
      <p:sp>
        <p:nvSpPr>
          <p:cNvPr name="TextBox 4" id="4"/>
          <p:cNvSpPr txBox="true"/>
          <p:nvPr/>
        </p:nvSpPr>
        <p:spPr>
          <a:xfrm rot="0">
            <a:off x="1028700" y="2195442"/>
            <a:ext cx="4736550" cy="425227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Attackers impersonate trusted entities to trick users into clicking on malicious links or opening attachments.</a:t>
            </a:r>
          </a:p>
        </p:txBody>
      </p:sp>
      <p:sp>
        <p:nvSpPr>
          <p:cNvPr name="TextBox 5" id="5"/>
          <p:cNvSpPr txBox="true"/>
          <p:nvPr/>
        </p:nvSpPr>
        <p:spPr>
          <a:xfrm rot="0">
            <a:off x="6064209" y="1532105"/>
            <a:ext cx="4736550" cy="951600"/>
          </a:xfrm>
          <a:prstGeom prst="rect">
            <a:avLst/>
          </a:prstGeom>
        </p:spPr>
        <p:txBody>
          <a:bodyPr anchor="t" rtlCol="false" tIns="0" lIns="0" bIns="0" rIns="0">
            <a:spAutoFit/>
          </a:bodyPr>
          <a:lstStyle/>
          <a:p>
            <a:pPr algn="ctr">
              <a:lnSpc>
                <a:spcPts val="3120"/>
              </a:lnSpc>
            </a:pPr>
            <a:r>
              <a:rPr lang="en-US" b="true" sz="2600">
                <a:solidFill>
                  <a:srgbClr val="272424"/>
                </a:solidFill>
                <a:latin typeface="Public Sans Bold"/>
                <a:ea typeface="Public Sans Bold"/>
                <a:cs typeface="Public Sans Bold"/>
                <a:sym typeface="Public Sans Bold"/>
              </a:rPr>
              <a:t>Response</a:t>
            </a:r>
          </a:p>
        </p:txBody>
      </p:sp>
      <p:sp>
        <p:nvSpPr>
          <p:cNvPr name="TextBox 6" id="6"/>
          <p:cNvSpPr txBox="true"/>
          <p:nvPr/>
        </p:nvSpPr>
        <p:spPr>
          <a:xfrm rot="0">
            <a:off x="6170606" y="2195442"/>
            <a:ext cx="4940536" cy="145732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Train users, verify sources, employ multi-factor authentication, and review logs for unauthorized access.</a:t>
            </a:r>
          </a:p>
        </p:txBody>
      </p:sp>
      <p:sp>
        <p:nvSpPr>
          <p:cNvPr name="TextBox 7" id="7"/>
          <p:cNvSpPr txBox="true"/>
          <p:nvPr/>
        </p:nvSpPr>
        <p:spPr>
          <a:xfrm rot="0">
            <a:off x="11899152" y="1532105"/>
            <a:ext cx="4736550" cy="951600"/>
          </a:xfrm>
          <a:prstGeom prst="rect">
            <a:avLst/>
          </a:prstGeom>
        </p:spPr>
        <p:txBody>
          <a:bodyPr anchor="t" rtlCol="false" tIns="0" lIns="0" bIns="0" rIns="0">
            <a:spAutoFit/>
          </a:bodyPr>
          <a:lstStyle/>
          <a:p>
            <a:pPr algn="ctr">
              <a:lnSpc>
                <a:spcPts val="3120"/>
              </a:lnSpc>
            </a:pPr>
            <a:r>
              <a:rPr lang="en-US" b="true" sz="2600">
                <a:solidFill>
                  <a:srgbClr val="272424"/>
                </a:solidFill>
                <a:latin typeface="Public Sans Bold"/>
                <a:ea typeface="Public Sans Bold"/>
                <a:cs typeface="Public Sans Bold"/>
                <a:sym typeface="Public Sans Bold"/>
              </a:rPr>
              <a:t>Risk Management Tip</a:t>
            </a:r>
          </a:p>
        </p:txBody>
      </p:sp>
      <p:sp>
        <p:nvSpPr>
          <p:cNvPr name="TextBox 8" id="8"/>
          <p:cNvSpPr txBox="true"/>
          <p:nvPr/>
        </p:nvSpPr>
        <p:spPr>
          <a:xfrm rot="0">
            <a:off x="12311292" y="2195442"/>
            <a:ext cx="4841547" cy="109537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Enhance email filtering and conduct regular phishing simulations.</a:t>
            </a:r>
          </a:p>
        </p:txBody>
      </p:sp>
      <p:sp>
        <p:nvSpPr>
          <p:cNvPr name="TextBox 9" id="9"/>
          <p:cNvSpPr txBox="true"/>
          <p:nvPr/>
        </p:nvSpPr>
        <p:spPr>
          <a:xfrm rot="0">
            <a:off x="751043" y="4895850"/>
            <a:ext cx="16038750" cy="476250"/>
          </a:xfrm>
          <a:prstGeom prst="rect">
            <a:avLst/>
          </a:prstGeom>
        </p:spPr>
        <p:txBody>
          <a:bodyPr anchor="t" rtlCol="false" tIns="0" lIns="0" bIns="0" rIns="0">
            <a:spAutoFit/>
          </a:bodyPr>
          <a:lstStyle/>
          <a:p>
            <a:pPr algn="l">
              <a:lnSpc>
                <a:spcPts val="3600"/>
              </a:lnSpc>
            </a:pPr>
            <a:r>
              <a:rPr lang="en-US" b="true" sz="3000">
                <a:solidFill>
                  <a:srgbClr val="272424"/>
                </a:solidFill>
                <a:latin typeface="Maven Pro Bold"/>
                <a:ea typeface="Maven Pro Bold"/>
                <a:cs typeface="Maven Pro Bold"/>
                <a:sym typeface="Maven Pro Bold"/>
              </a:rPr>
              <a:t>4 </a:t>
            </a:r>
            <a:r>
              <a:rPr lang="en-US" b="true" sz="3000">
                <a:solidFill>
                  <a:srgbClr val="272424"/>
                </a:solidFill>
                <a:latin typeface="Maven Pro Bold"/>
                <a:ea typeface="Maven Pro Bold"/>
                <a:cs typeface="Maven Pro Bold"/>
                <a:sym typeface="Maven Pro Bold"/>
              </a:rPr>
              <a:t>SQL Injection</a:t>
            </a:r>
          </a:p>
        </p:txBody>
      </p:sp>
      <p:sp>
        <p:nvSpPr>
          <p:cNvPr name="TextBox 10" id="10"/>
          <p:cNvSpPr txBox="true"/>
          <p:nvPr/>
        </p:nvSpPr>
        <p:spPr>
          <a:xfrm rot="0">
            <a:off x="0" y="5962392"/>
            <a:ext cx="4736550" cy="951600"/>
          </a:xfrm>
          <a:prstGeom prst="rect">
            <a:avLst/>
          </a:prstGeom>
        </p:spPr>
        <p:txBody>
          <a:bodyPr anchor="t" rtlCol="false" tIns="0" lIns="0" bIns="0" rIns="0">
            <a:spAutoFit/>
          </a:bodyPr>
          <a:lstStyle/>
          <a:p>
            <a:pPr algn="ctr">
              <a:lnSpc>
                <a:spcPts val="3120"/>
              </a:lnSpc>
            </a:pPr>
            <a:r>
              <a:rPr lang="en-US" b="true" sz="2600">
                <a:solidFill>
                  <a:srgbClr val="272424"/>
                </a:solidFill>
                <a:latin typeface="Public Sans Bold"/>
                <a:ea typeface="Public Sans Bold"/>
                <a:cs typeface="Public Sans Bold"/>
                <a:sym typeface="Public Sans Bold"/>
              </a:rPr>
              <a:t>Incidence</a:t>
            </a:r>
          </a:p>
        </p:txBody>
      </p:sp>
      <p:sp>
        <p:nvSpPr>
          <p:cNvPr name="TextBox 11" id="11"/>
          <p:cNvSpPr txBox="true"/>
          <p:nvPr/>
        </p:nvSpPr>
        <p:spPr>
          <a:xfrm rot="0">
            <a:off x="1028700" y="6587844"/>
            <a:ext cx="4736550" cy="425227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Attackers exploit vulnerabilities by inserting malicious SQL code into a backend database to manipulate data or gain access.</a:t>
            </a:r>
          </a:p>
        </p:txBody>
      </p:sp>
      <p:sp>
        <p:nvSpPr>
          <p:cNvPr name="TextBox 12" id="12"/>
          <p:cNvSpPr txBox="true"/>
          <p:nvPr/>
        </p:nvSpPr>
        <p:spPr>
          <a:xfrm rot="0">
            <a:off x="6208876" y="5860580"/>
            <a:ext cx="4736550" cy="951600"/>
          </a:xfrm>
          <a:prstGeom prst="rect">
            <a:avLst/>
          </a:prstGeom>
        </p:spPr>
        <p:txBody>
          <a:bodyPr anchor="t" rtlCol="false" tIns="0" lIns="0" bIns="0" rIns="0">
            <a:spAutoFit/>
          </a:bodyPr>
          <a:lstStyle/>
          <a:p>
            <a:pPr algn="ctr">
              <a:lnSpc>
                <a:spcPts val="3120"/>
              </a:lnSpc>
            </a:pPr>
            <a:r>
              <a:rPr lang="en-US" b="true" sz="2600">
                <a:solidFill>
                  <a:srgbClr val="272424"/>
                </a:solidFill>
                <a:latin typeface="Public Sans Bold"/>
                <a:ea typeface="Public Sans Bold"/>
                <a:cs typeface="Public Sans Bold"/>
                <a:sym typeface="Public Sans Bold"/>
              </a:rPr>
              <a:t>Response</a:t>
            </a:r>
          </a:p>
        </p:txBody>
      </p:sp>
      <p:sp>
        <p:nvSpPr>
          <p:cNvPr name="TextBox 13" id="13"/>
          <p:cNvSpPr txBox="true"/>
          <p:nvPr/>
        </p:nvSpPr>
        <p:spPr>
          <a:xfrm rot="0">
            <a:off x="6945721" y="6587844"/>
            <a:ext cx="4736550" cy="425227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Implement input validation, conduct security updates, and review database activities.</a:t>
            </a:r>
          </a:p>
        </p:txBody>
      </p:sp>
      <p:sp>
        <p:nvSpPr>
          <p:cNvPr name="TextBox 14" id="14"/>
          <p:cNvSpPr txBox="true"/>
          <p:nvPr/>
        </p:nvSpPr>
        <p:spPr>
          <a:xfrm rot="0">
            <a:off x="12053243" y="5860580"/>
            <a:ext cx="4736550" cy="951600"/>
          </a:xfrm>
          <a:prstGeom prst="rect">
            <a:avLst/>
          </a:prstGeom>
        </p:spPr>
        <p:txBody>
          <a:bodyPr anchor="t" rtlCol="false" tIns="0" lIns="0" bIns="0" rIns="0">
            <a:spAutoFit/>
          </a:bodyPr>
          <a:lstStyle/>
          <a:p>
            <a:pPr algn="ctr">
              <a:lnSpc>
                <a:spcPts val="3120"/>
              </a:lnSpc>
            </a:pPr>
            <a:r>
              <a:rPr lang="en-US" b="true" sz="2600">
                <a:solidFill>
                  <a:srgbClr val="272424"/>
                </a:solidFill>
                <a:latin typeface="Public Sans Bold"/>
                <a:ea typeface="Public Sans Bold"/>
                <a:cs typeface="Public Sans Bold"/>
                <a:sym typeface="Public Sans Bold"/>
              </a:rPr>
              <a:t>Risk Management Tip</a:t>
            </a:r>
          </a:p>
        </p:txBody>
      </p:sp>
      <p:sp>
        <p:nvSpPr>
          <p:cNvPr name="TextBox 15" id="15"/>
          <p:cNvSpPr txBox="true"/>
          <p:nvPr/>
        </p:nvSpPr>
        <p:spPr>
          <a:xfrm rot="0">
            <a:off x="12416289" y="6587844"/>
            <a:ext cx="4736550" cy="4252275"/>
          </a:xfrm>
          <a:prstGeom prst="rect">
            <a:avLst/>
          </a:prstGeom>
        </p:spPr>
        <p:txBody>
          <a:bodyPr anchor="t" rtlCol="false" tIns="0" lIns="0" bIns="0" rIns="0">
            <a:spAutoFit/>
          </a:bodyPr>
          <a:lstStyle/>
          <a:p>
            <a:pPr algn="l">
              <a:lnSpc>
                <a:spcPts val="2879"/>
              </a:lnSpc>
            </a:pPr>
            <a:r>
              <a:rPr lang="en-US" sz="2400">
                <a:solidFill>
                  <a:srgbClr val="272424"/>
                </a:solidFill>
                <a:latin typeface="Public Sans"/>
                <a:ea typeface="Public Sans"/>
                <a:cs typeface="Public Sans"/>
                <a:sym typeface="Public Sans"/>
              </a:rPr>
              <a:t>Adopt secure coding practices.</a:t>
            </a:r>
          </a:p>
        </p:txBody>
      </p:sp>
      <p:sp>
        <p:nvSpPr>
          <p:cNvPr name="Freeform 16" id="16"/>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2"/>
            <a:stretch>
              <a:fillRect l="-29456" t="-275948" r="-32097" b="-344846"/>
            </a:stretch>
          </a:blipFill>
        </p:spPr>
      </p:sp>
      <p:sp>
        <p:nvSpPr>
          <p:cNvPr name="TextBox 17" id="17"/>
          <p:cNvSpPr txBox="true"/>
          <p:nvPr/>
        </p:nvSpPr>
        <p:spPr>
          <a:xfrm rot="0">
            <a:off x="3641752" y="9659549"/>
            <a:ext cx="10257333"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background image to trigger emotional response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10743" y="860579"/>
            <a:ext cx="16038750" cy="476250"/>
          </a:xfrm>
          <a:prstGeom prst="rect">
            <a:avLst/>
          </a:prstGeom>
        </p:spPr>
        <p:txBody>
          <a:bodyPr anchor="t" rtlCol="false" tIns="0" lIns="0" bIns="0" rIns="0">
            <a:spAutoFit/>
          </a:bodyPr>
          <a:lstStyle/>
          <a:p>
            <a:pPr algn="l">
              <a:lnSpc>
                <a:spcPts val="3600"/>
              </a:lnSpc>
            </a:pPr>
            <a:r>
              <a:rPr lang="en-US" b="true" sz="3000">
                <a:solidFill>
                  <a:srgbClr val="272424"/>
                </a:solidFill>
                <a:latin typeface="Maven Pro Bold"/>
                <a:ea typeface="Maven Pro Bold"/>
                <a:cs typeface="Maven Pro Bold"/>
                <a:sym typeface="Maven Pro Bold"/>
              </a:rPr>
              <a:t>5 </a:t>
            </a:r>
            <a:r>
              <a:rPr lang="en-US" b="true" sz="3000">
                <a:solidFill>
                  <a:srgbClr val="272424"/>
                </a:solidFill>
                <a:latin typeface="Maven Pro Bold"/>
                <a:ea typeface="Maven Pro Bold"/>
                <a:cs typeface="Maven Pro Bold"/>
                <a:sym typeface="Maven Pro Bold"/>
              </a:rPr>
              <a:t>Denial of Service (DoS)</a:t>
            </a:r>
          </a:p>
        </p:txBody>
      </p:sp>
      <p:sp>
        <p:nvSpPr>
          <p:cNvPr name="TextBox 3" id="3"/>
          <p:cNvSpPr txBox="true"/>
          <p:nvPr/>
        </p:nvSpPr>
        <p:spPr>
          <a:xfrm rot="0">
            <a:off x="217193" y="1852223"/>
            <a:ext cx="4736550" cy="400050"/>
          </a:xfrm>
          <a:prstGeom prst="rect">
            <a:avLst/>
          </a:prstGeom>
        </p:spPr>
        <p:txBody>
          <a:bodyPr anchor="t" rtlCol="false" tIns="0" lIns="0" bIns="0" rIns="0">
            <a:spAutoFit/>
          </a:bodyPr>
          <a:lstStyle/>
          <a:p>
            <a:pPr algn="ctr">
              <a:lnSpc>
                <a:spcPts val="3120"/>
              </a:lnSpc>
            </a:pPr>
            <a:r>
              <a:rPr lang="en-US" b="true" sz="2600">
                <a:solidFill>
                  <a:srgbClr val="272424"/>
                </a:solidFill>
                <a:latin typeface="Maven Pro Bold"/>
                <a:ea typeface="Maven Pro Bold"/>
                <a:cs typeface="Maven Pro Bold"/>
                <a:sym typeface="Maven Pro Bold"/>
              </a:rPr>
              <a:t>Incidence</a:t>
            </a:r>
          </a:p>
        </p:txBody>
      </p:sp>
      <p:sp>
        <p:nvSpPr>
          <p:cNvPr name="TextBox 4" id="4"/>
          <p:cNvSpPr txBox="true"/>
          <p:nvPr/>
        </p:nvSpPr>
        <p:spPr>
          <a:xfrm rot="0">
            <a:off x="1028700" y="2457450"/>
            <a:ext cx="4736550" cy="1447800"/>
          </a:xfrm>
          <a:prstGeom prst="rect">
            <a:avLst/>
          </a:prstGeom>
        </p:spPr>
        <p:txBody>
          <a:bodyPr anchor="t" rtlCol="false" tIns="0" lIns="0" bIns="0" rIns="0">
            <a:spAutoFit/>
          </a:bodyPr>
          <a:lstStyle/>
          <a:p>
            <a:pPr algn="l">
              <a:lnSpc>
                <a:spcPts val="2879"/>
              </a:lnSpc>
            </a:pPr>
            <a:r>
              <a:rPr lang="en-US" sz="2400">
                <a:solidFill>
                  <a:srgbClr val="272424"/>
                </a:solidFill>
                <a:latin typeface="Maven Pro"/>
                <a:ea typeface="Maven Pro"/>
                <a:cs typeface="Maven Pro"/>
                <a:sym typeface="Maven Pro"/>
              </a:rPr>
              <a:t>DoS attacks overwhelm a network or service to render it unavailable by flooding it with traffic.</a:t>
            </a:r>
          </a:p>
        </p:txBody>
      </p:sp>
      <p:sp>
        <p:nvSpPr>
          <p:cNvPr name="TextBox 5" id="5"/>
          <p:cNvSpPr txBox="true"/>
          <p:nvPr/>
        </p:nvSpPr>
        <p:spPr>
          <a:xfrm rot="0">
            <a:off x="6461843" y="1852223"/>
            <a:ext cx="4736550" cy="400050"/>
          </a:xfrm>
          <a:prstGeom prst="rect">
            <a:avLst/>
          </a:prstGeom>
        </p:spPr>
        <p:txBody>
          <a:bodyPr anchor="t" rtlCol="false" tIns="0" lIns="0" bIns="0" rIns="0">
            <a:spAutoFit/>
          </a:bodyPr>
          <a:lstStyle/>
          <a:p>
            <a:pPr algn="ctr">
              <a:lnSpc>
                <a:spcPts val="3120"/>
              </a:lnSpc>
            </a:pPr>
            <a:r>
              <a:rPr lang="en-US" b="true" sz="2600">
                <a:solidFill>
                  <a:srgbClr val="272424"/>
                </a:solidFill>
                <a:latin typeface="Maven Pro Bold"/>
                <a:ea typeface="Maven Pro Bold"/>
                <a:cs typeface="Maven Pro Bold"/>
                <a:sym typeface="Maven Pro Bold"/>
              </a:rPr>
              <a:t>Response</a:t>
            </a:r>
          </a:p>
        </p:txBody>
      </p:sp>
      <p:sp>
        <p:nvSpPr>
          <p:cNvPr name="TextBox 6" id="6"/>
          <p:cNvSpPr txBox="true"/>
          <p:nvPr/>
        </p:nvSpPr>
        <p:spPr>
          <a:xfrm rot="0">
            <a:off x="6986936" y="2639673"/>
            <a:ext cx="4736550" cy="1447800"/>
          </a:xfrm>
          <a:prstGeom prst="rect">
            <a:avLst/>
          </a:prstGeom>
        </p:spPr>
        <p:txBody>
          <a:bodyPr anchor="t" rtlCol="false" tIns="0" lIns="0" bIns="0" rIns="0">
            <a:spAutoFit/>
          </a:bodyPr>
          <a:lstStyle/>
          <a:p>
            <a:pPr algn="l">
              <a:lnSpc>
                <a:spcPts val="2879"/>
              </a:lnSpc>
            </a:pPr>
            <a:r>
              <a:rPr lang="en-US" sz="2400">
                <a:solidFill>
                  <a:srgbClr val="272424"/>
                </a:solidFill>
                <a:latin typeface="Maven Pro"/>
                <a:ea typeface="Maven Pro"/>
                <a:cs typeface="Maven Pro"/>
                <a:sym typeface="Maven Pro"/>
              </a:rPr>
              <a:t>Block attackers' IPs, apply rate limiting and traffic filtering, collaborate with ISPs, and review logs.</a:t>
            </a:r>
          </a:p>
        </p:txBody>
      </p:sp>
      <p:sp>
        <p:nvSpPr>
          <p:cNvPr name="TextBox 7" id="7"/>
          <p:cNvSpPr txBox="true"/>
          <p:nvPr/>
        </p:nvSpPr>
        <p:spPr>
          <a:xfrm rot="0">
            <a:off x="12942686" y="2639673"/>
            <a:ext cx="4736550" cy="723900"/>
          </a:xfrm>
          <a:prstGeom prst="rect">
            <a:avLst/>
          </a:prstGeom>
        </p:spPr>
        <p:txBody>
          <a:bodyPr anchor="t" rtlCol="false" tIns="0" lIns="0" bIns="0" rIns="0">
            <a:spAutoFit/>
          </a:bodyPr>
          <a:lstStyle/>
          <a:p>
            <a:pPr algn="l">
              <a:lnSpc>
                <a:spcPts val="2879"/>
              </a:lnSpc>
            </a:pPr>
            <a:r>
              <a:rPr lang="en-US" sz="2400">
                <a:solidFill>
                  <a:srgbClr val="272424"/>
                </a:solidFill>
                <a:latin typeface="Maven Pro"/>
                <a:ea typeface="Maven Pro"/>
                <a:cs typeface="Maven Pro"/>
                <a:sym typeface="Maven Pro"/>
              </a:rPr>
              <a:t>Engage a content delivery network (CDN) to absorb traffic.</a:t>
            </a:r>
          </a:p>
        </p:txBody>
      </p:sp>
      <p:sp>
        <p:nvSpPr>
          <p:cNvPr name="TextBox 8" id="8"/>
          <p:cNvSpPr txBox="true"/>
          <p:nvPr/>
        </p:nvSpPr>
        <p:spPr>
          <a:xfrm rot="0">
            <a:off x="810743" y="4895850"/>
            <a:ext cx="7231511" cy="476250"/>
          </a:xfrm>
          <a:prstGeom prst="rect">
            <a:avLst/>
          </a:prstGeom>
        </p:spPr>
        <p:txBody>
          <a:bodyPr anchor="t" rtlCol="false" tIns="0" lIns="0" bIns="0" rIns="0">
            <a:spAutoFit/>
          </a:bodyPr>
          <a:lstStyle/>
          <a:p>
            <a:pPr algn="l">
              <a:lnSpc>
                <a:spcPts val="3600"/>
              </a:lnSpc>
            </a:pPr>
            <a:r>
              <a:rPr lang="en-US" b="true" sz="3000">
                <a:solidFill>
                  <a:srgbClr val="272424"/>
                </a:solidFill>
                <a:latin typeface="Maven Pro Bold"/>
                <a:ea typeface="Maven Pro Bold"/>
                <a:cs typeface="Maven Pro Bold"/>
                <a:sym typeface="Maven Pro Bold"/>
              </a:rPr>
              <a:t>6 </a:t>
            </a:r>
            <a:r>
              <a:rPr lang="en-US" b="true" sz="3000">
                <a:solidFill>
                  <a:srgbClr val="272424"/>
                </a:solidFill>
                <a:latin typeface="Maven Pro Bold"/>
                <a:ea typeface="Maven Pro Bold"/>
                <a:cs typeface="Maven Pro Bold"/>
                <a:sym typeface="Maven Pro Bold"/>
              </a:rPr>
              <a:t>Distributed Denial of Service (DDoS)</a:t>
            </a:r>
          </a:p>
        </p:txBody>
      </p:sp>
      <p:sp>
        <p:nvSpPr>
          <p:cNvPr name="TextBox 9" id="9"/>
          <p:cNvSpPr txBox="true"/>
          <p:nvPr/>
        </p:nvSpPr>
        <p:spPr>
          <a:xfrm rot="0">
            <a:off x="384268" y="5886450"/>
            <a:ext cx="4736550" cy="400050"/>
          </a:xfrm>
          <a:prstGeom prst="rect">
            <a:avLst/>
          </a:prstGeom>
        </p:spPr>
        <p:txBody>
          <a:bodyPr anchor="t" rtlCol="false" tIns="0" lIns="0" bIns="0" rIns="0">
            <a:spAutoFit/>
          </a:bodyPr>
          <a:lstStyle/>
          <a:p>
            <a:pPr algn="ctr">
              <a:lnSpc>
                <a:spcPts val="3120"/>
              </a:lnSpc>
            </a:pPr>
            <a:r>
              <a:rPr lang="en-US" b="true" sz="2600">
                <a:solidFill>
                  <a:srgbClr val="272424"/>
                </a:solidFill>
                <a:latin typeface="Maven Pro Bold"/>
                <a:ea typeface="Maven Pro Bold"/>
                <a:cs typeface="Maven Pro Bold"/>
                <a:sym typeface="Maven Pro Bold"/>
              </a:rPr>
              <a:t>Incidence</a:t>
            </a:r>
          </a:p>
        </p:txBody>
      </p:sp>
      <p:sp>
        <p:nvSpPr>
          <p:cNvPr name="TextBox 10" id="10"/>
          <p:cNvSpPr txBox="true"/>
          <p:nvPr/>
        </p:nvSpPr>
        <p:spPr>
          <a:xfrm rot="0">
            <a:off x="810743" y="6573207"/>
            <a:ext cx="4736550" cy="1447800"/>
          </a:xfrm>
          <a:prstGeom prst="rect">
            <a:avLst/>
          </a:prstGeom>
        </p:spPr>
        <p:txBody>
          <a:bodyPr anchor="t" rtlCol="false" tIns="0" lIns="0" bIns="0" rIns="0">
            <a:spAutoFit/>
          </a:bodyPr>
          <a:lstStyle/>
          <a:p>
            <a:pPr algn="l">
              <a:lnSpc>
                <a:spcPts val="2879"/>
              </a:lnSpc>
            </a:pPr>
            <a:r>
              <a:rPr lang="en-US" sz="2400">
                <a:solidFill>
                  <a:srgbClr val="272424"/>
                </a:solidFill>
                <a:latin typeface="Maven Pro"/>
                <a:ea typeface="Maven Pro"/>
                <a:cs typeface="Maven Pro"/>
                <a:sym typeface="Maven Pro"/>
              </a:rPr>
              <a:t>DDoS attacks involve multiple systems sending numerous requests to overwhelm and shut down targets.</a:t>
            </a:r>
          </a:p>
        </p:txBody>
      </p:sp>
      <p:sp>
        <p:nvSpPr>
          <p:cNvPr name="TextBox 11" id="11"/>
          <p:cNvSpPr txBox="true"/>
          <p:nvPr/>
        </p:nvSpPr>
        <p:spPr>
          <a:xfrm rot="0">
            <a:off x="6461843" y="5886450"/>
            <a:ext cx="4736550" cy="400050"/>
          </a:xfrm>
          <a:prstGeom prst="rect">
            <a:avLst/>
          </a:prstGeom>
        </p:spPr>
        <p:txBody>
          <a:bodyPr anchor="t" rtlCol="false" tIns="0" lIns="0" bIns="0" rIns="0">
            <a:spAutoFit/>
          </a:bodyPr>
          <a:lstStyle/>
          <a:p>
            <a:pPr algn="ctr">
              <a:lnSpc>
                <a:spcPts val="3120"/>
              </a:lnSpc>
            </a:pPr>
            <a:r>
              <a:rPr lang="en-US" b="true" sz="2600">
                <a:solidFill>
                  <a:srgbClr val="272424"/>
                </a:solidFill>
                <a:latin typeface="Maven Pro Bold"/>
                <a:ea typeface="Maven Pro Bold"/>
                <a:cs typeface="Maven Pro Bold"/>
                <a:sym typeface="Maven Pro Bold"/>
              </a:rPr>
              <a:t>Response</a:t>
            </a:r>
          </a:p>
        </p:txBody>
      </p:sp>
      <p:sp>
        <p:nvSpPr>
          <p:cNvPr name="TextBox 12" id="12"/>
          <p:cNvSpPr txBox="true"/>
          <p:nvPr/>
        </p:nvSpPr>
        <p:spPr>
          <a:xfrm rot="0">
            <a:off x="6775725" y="6573207"/>
            <a:ext cx="4736550" cy="1085850"/>
          </a:xfrm>
          <a:prstGeom prst="rect">
            <a:avLst/>
          </a:prstGeom>
        </p:spPr>
        <p:txBody>
          <a:bodyPr anchor="t" rtlCol="false" tIns="0" lIns="0" bIns="0" rIns="0">
            <a:spAutoFit/>
          </a:bodyPr>
          <a:lstStyle/>
          <a:p>
            <a:pPr algn="l">
              <a:lnSpc>
                <a:spcPts val="2879"/>
              </a:lnSpc>
            </a:pPr>
            <a:r>
              <a:rPr lang="en-US" sz="2400">
                <a:solidFill>
                  <a:srgbClr val="272424"/>
                </a:solidFill>
                <a:latin typeface="Maven Pro"/>
                <a:ea typeface="Maven Pro"/>
                <a:cs typeface="Maven Pro"/>
                <a:sym typeface="Maven Pro"/>
              </a:rPr>
              <a:t>Engage DDoS protection services, utilize load balancers, and coordinate with ISPs.</a:t>
            </a:r>
          </a:p>
        </p:txBody>
      </p:sp>
      <p:sp>
        <p:nvSpPr>
          <p:cNvPr name="TextBox 13" id="13"/>
          <p:cNvSpPr txBox="true"/>
          <p:nvPr/>
        </p:nvSpPr>
        <p:spPr>
          <a:xfrm rot="0">
            <a:off x="12466546" y="5886450"/>
            <a:ext cx="4736550" cy="400050"/>
          </a:xfrm>
          <a:prstGeom prst="rect">
            <a:avLst/>
          </a:prstGeom>
        </p:spPr>
        <p:txBody>
          <a:bodyPr anchor="t" rtlCol="false" tIns="0" lIns="0" bIns="0" rIns="0">
            <a:spAutoFit/>
          </a:bodyPr>
          <a:lstStyle/>
          <a:p>
            <a:pPr algn="ctr">
              <a:lnSpc>
                <a:spcPts val="3120"/>
              </a:lnSpc>
            </a:pPr>
            <a:r>
              <a:rPr lang="en-US" b="true" sz="2600">
                <a:solidFill>
                  <a:srgbClr val="272424"/>
                </a:solidFill>
                <a:latin typeface="Maven Pro Bold"/>
                <a:ea typeface="Maven Pro Bold"/>
                <a:cs typeface="Maven Pro Bold"/>
                <a:sym typeface="Maven Pro Bold"/>
              </a:rPr>
              <a:t>Risk Management Tip</a:t>
            </a:r>
          </a:p>
        </p:txBody>
      </p:sp>
      <p:sp>
        <p:nvSpPr>
          <p:cNvPr name="TextBox 14" id="14"/>
          <p:cNvSpPr txBox="true"/>
          <p:nvPr/>
        </p:nvSpPr>
        <p:spPr>
          <a:xfrm rot="0">
            <a:off x="12942686" y="6573207"/>
            <a:ext cx="4736550" cy="1085850"/>
          </a:xfrm>
          <a:prstGeom prst="rect">
            <a:avLst/>
          </a:prstGeom>
        </p:spPr>
        <p:txBody>
          <a:bodyPr anchor="t" rtlCol="false" tIns="0" lIns="0" bIns="0" rIns="0">
            <a:spAutoFit/>
          </a:bodyPr>
          <a:lstStyle/>
          <a:p>
            <a:pPr algn="l">
              <a:lnSpc>
                <a:spcPts val="2879"/>
              </a:lnSpc>
            </a:pPr>
            <a:r>
              <a:rPr lang="en-US" sz="2400">
                <a:solidFill>
                  <a:srgbClr val="272424"/>
                </a:solidFill>
                <a:latin typeface="Maven Pro"/>
                <a:ea typeface="Maven Pro"/>
                <a:cs typeface="Maven Pro"/>
                <a:sym typeface="Maven Pro"/>
              </a:rPr>
              <a:t>Implement a DDoS incident response plan with traffic monitoring and filtering.</a:t>
            </a:r>
          </a:p>
        </p:txBody>
      </p:sp>
      <p:sp>
        <p:nvSpPr>
          <p:cNvPr name="Freeform 15" id="15"/>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2"/>
            <a:stretch>
              <a:fillRect l="-29456" t="-275948" r="-32097" b="-344846"/>
            </a:stretch>
          </a:blipFill>
        </p:spPr>
      </p:sp>
      <p:sp>
        <p:nvSpPr>
          <p:cNvPr name="TextBox 16" id="16"/>
          <p:cNvSpPr txBox="true"/>
          <p:nvPr/>
        </p:nvSpPr>
        <p:spPr>
          <a:xfrm rot="0">
            <a:off x="12466546" y="1691198"/>
            <a:ext cx="4736550" cy="951600"/>
          </a:xfrm>
          <a:prstGeom prst="rect">
            <a:avLst/>
          </a:prstGeom>
        </p:spPr>
        <p:txBody>
          <a:bodyPr anchor="t" rtlCol="false" tIns="0" lIns="0" bIns="0" rIns="0">
            <a:spAutoFit/>
          </a:bodyPr>
          <a:lstStyle/>
          <a:p>
            <a:pPr algn="ctr">
              <a:lnSpc>
                <a:spcPts val="3120"/>
              </a:lnSpc>
            </a:pPr>
            <a:r>
              <a:rPr lang="en-US" b="true" sz="2600">
                <a:solidFill>
                  <a:srgbClr val="272424"/>
                </a:solidFill>
                <a:latin typeface="Public Sans Bold"/>
                <a:ea typeface="Public Sans Bold"/>
                <a:cs typeface="Public Sans Bold"/>
                <a:sym typeface="Public Sans Bold"/>
              </a:rPr>
              <a:t>Risk Management Tip</a:t>
            </a:r>
          </a:p>
        </p:txBody>
      </p:sp>
      <p:sp>
        <p:nvSpPr>
          <p:cNvPr name="TextBox 17" id="17"/>
          <p:cNvSpPr txBox="true"/>
          <p:nvPr/>
        </p:nvSpPr>
        <p:spPr>
          <a:xfrm rot="0">
            <a:off x="3641752" y="9659549"/>
            <a:ext cx="10257333"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background image to trigger emotional response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2532" y="847415"/>
            <a:ext cx="16038750" cy="476250"/>
          </a:xfrm>
          <a:prstGeom prst="rect">
            <a:avLst/>
          </a:prstGeom>
        </p:spPr>
        <p:txBody>
          <a:bodyPr anchor="t" rtlCol="false" tIns="0" lIns="0" bIns="0" rIns="0">
            <a:spAutoFit/>
          </a:bodyPr>
          <a:lstStyle/>
          <a:p>
            <a:pPr algn="l">
              <a:lnSpc>
                <a:spcPts val="3600"/>
              </a:lnSpc>
            </a:pPr>
            <a:r>
              <a:rPr lang="en-US" b="true" sz="3000">
                <a:solidFill>
                  <a:srgbClr val="363636"/>
                </a:solidFill>
                <a:latin typeface="Maven Pro Bold"/>
                <a:ea typeface="Maven Pro Bold"/>
                <a:cs typeface="Maven Pro Bold"/>
                <a:sym typeface="Maven Pro Bold"/>
              </a:rPr>
              <a:t>7 </a:t>
            </a:r>
            <a:r>
              <a:rPr lang="en-US" b="true" sz="3000">
                <a:solidFill>
                  <a:srgbClr val="363636"/>
                </a:solidFill>
                <a:latin typeface="Maven Pro Bold"/>
                <a:ea typeface="Maven Pro Bold"/>
                <a:cs typeface="Maven Pro Bold"/>
                <a:sym typeface="Maven Pro Bold"/>
              </a:rPr>
              <a:t>Cross-Site Scripting (XSS)</a:t>
            </a:r>
          </a:p>
        </p:txBody>
      </p:sp>
      <p:sp>
        <p:nvSpPr>
          <p:cNvPr name="TextBox 3" id="3"/>
          <p:cNvSpPr txBox="true"/>
          <p:nvPr/>
        </p:nvSpPr>
        <p:spPr>
          <a:xfrm rot="0">
            <a:off x="1220550" y="1460593"/>
            <a:ext cx="16038750" cy="400050"/>
          </a:xfrm>
          <a:prstGeom prst="rect">
            <a:avLst/>
          </a:prstGeom>
        </p:spPr>
        <p:txBody>
          <a:bodyPr anchor="t" rtlCol="false" tIns="0" lIns="0" bIns="0" rIns="0">
            <a:spAutoFit/>
          </a:bodyPr>
          <a:lstStyle/>
          <a:p>
            <a:pPr algn="l">
              <a:lnSpc>
                <a:spcPts val="3120"/>
              </a:lnSpc>
            </a:pPr>
            <a:r>
              <a:rPr lang="en-US" b="true" sz="2600">
                <a:solidFill>
                  <a:srgbClr val="363636"/>
                </a:solidFill>
                <a:latin typeface="Maven Pro Bold"/>
                <a:ea typeface="Maven Pro Bold"/>
                <a:cs typeface="Maven Pro Bold"/>
                <a:sym typeface="Maven Pro Bold"/>
              </a:rPr>
              <a:t>Incidence</a:t>
            </a:r>
          </a:p>
        </p:txBody>
      </p:sp>
      <p:sp>
        <p:nvSpPr>
          <p:cNvPr name="TextBox 4" id="4"/>
          <p:cNvSpPr txBox="true"/>
          <p:nvPr/>
        </p:nvSpPr>
        <p:spPr>
          <a:xfrm rot="0">
            <a:off x="1220550" y="1912157"/>
            <a:ext cx="16038750" cy="361950"/>
          </a:xfrm>
          <a:prstGeom prst="rect">
            <a:avLst/>
          </a:prstGeom>
        </p:spPr>
        <p:txBody>
          <a:bodyPr anchor="t" rtlCol="false" tIns="0" lIns="0" bIns="0" rIns="0">
            <a:spAutoFit/>
          </a:bodyPr>
          <a:lstStyle/>
          <a:p>
            <a:pPr algn="l">
              <a:lnSpc>
                <a:spcPts val="2879"/>
              </a:lnSpc>
            </a:pPr>
            <a:r>
              <a:rPr lang="en-US" sz="2400">
                <a:solidFill>
                  <a:srgbClr val="363636"/>
                </a:solidFill>
                <a:latin typeface="Maven Pro"/>
                <a:ea typeface="Maven Pro"/>
                <a:cs typeface="Maven Pro"/>
                <a:sym typeface="Maven Pro"/>
              </a:rPr>
              <a:t>XSS attacks inject malicious scripts into websites to access cookies, session tokens, and sensitive information.</a:t>
            </a:r>
          </a:p>
        </p:txBody>
      </p:sp>
      <p:sp>
        <p:nvSpPr>
          <p:cNvPr name="TextBox 5" id="5"/>
          <p:cNvSpPr txBox="true"/>
          <p:nvPr/>
        </p:nvSpPr>
        <p:spPr>
          <a:xfrm rot="0">
            <a:off x="1220550" y="2576732"/>
            <a:ext cx="16038750" cy="400050"/>
          </a:xfrm>
          <a:prstGeom prst="rect">
            <a:avLst/>
          </a:prstGeom>
        </p:spPr>
        <p:txBody>
          <a:bodyPr anchor="t" rtlCol="false" tIns="0" lIns="0" bIns="0" rIns="0">
            <a:spAutoFit/>
          </a:bodyPr>
          <a:lstStyle/>
          <a:p>
            <a:pPr algn="l">
              <a:lnSpc>
                <a:spcPts val="3120"/>
              </a:lnSpc>
            </a:pPr>
            <a:r>
              <a:rPr lang="en-US" b="true" sz="2600">
                <a:solidFill>
                  <a:srgbClr val="363636"/>
                </a:solidFill>
                <a:latin typeface="Maven Pro Bold"/>
                <a:ea typeface="Maven Pro Bold"/>
                <a:cs typeface="Maven Pro Bold"/>
                <a:sym typeface="Maven Pro Bold"/>
              </a:rPr>
              <a:t>Response</a:t>
            </a:r>
          </a:p>
        </p:txBody>
      </p:sp>
      <p:sp>
        <p:nvSpPr>
          <p:cNvPr name="TextBox 6" id="6"/>
          <p:cNvSpPr txBox="true"/>
          <p:nvPr/>
        </p:nvSpPr>
        <p:spPr>
          <a:xfrm rot="0">
            <a:off x="1220550" y="3091082"/>
            <a:ext cx="16038750" cy="361950"/>
          </a:xfrm>
          <a:prstGeom prst="rect">
            <a:avLst/>
          </a:prstGeom>
        </p:spPr>
        <p:txBody>
          <a:bodyPr anchor="t" rtlCol="false" tIns="0" lIns="0" bIns="0" rIns="0">
            <a:spAutoFit/>
          </a:bodyPr>
          <a:lstStyle/>
          <a:p>
            <a:pPr algn="l">
              <a:lnSpc>
                <a:spcPts val="2879"/>
              </a:lnSpc>
            </a:pPr>
            <a:r>
              <a:rPr lang="en-US" sz="2400">
                <a:solidFill>
                  <a:srgbClr val="363636"/>
                </a:solidFill>
                <a:latin typeface="Maven Pro"/>
                <a:ea typeface="Maven Pro"/>
                <a:cs typeface="Maven Pro"/>
                <a:sym typeface="Maven Pro"/>
              </a:rPr>
              <a:t>Sanitize inputs, update applications, inform users, and emphasize secure browsing.</a:t>
            </a:r>
          </a:p>
        </p:txBody>
      </p:sp>
      <p:sp>
        <p:nvSpPr>
          <p:cNvPr name="TextBox 7" id="7"/>
          <p:cNvSpPr txBox="true"/>
          <p:nvPr/>
        </p:nvSpPr>
        <p:spPr>
          <a:xfrm rot="0">
            <a:off x="1220550" y="3677432"/>
            <a:ext cx="16038750" cy="400050"/>
          </a:xfrm>
          <a:prstGeom prst="rect">
            <a:avLst/>
          </a:prstGeom>
        </p:spPr>
        <p:txBody>
          <a:bodyPr anchor="t" rtlCol="false" tIns="0" lIns="0" bIns="0" rIns="0">
            <a:spAutoFit/>
          </a:bodyPr>
          <a:lstStyle/>
          <a:p>
            <a:pPr algn="l">
              <a:lnSpc>
                <a:spcPts val="3120"/>
              </a:lnSpc>
            </a:pPr>
            <a:r>
              <a:rPr lang="en-US" b="true" sz="2600">
                <a:solidFill>
                  <a:srgbClr val="363636"/>
                </a:solidFill>
                <a:latin typeface="Maven Pro Bold"/>
                <a:ea typeface="Maven Pro Bold"/>
                <a:cs typeface="Maven Pro Bold"/>
                <a:sym typeface="Maven Pro Bold"/>
              </a:rPr>
              <a:t>Risk Management Tip</a:t>
            </a:r>
          </a:p>
        </p:txBody>
      </p:sp>
      <p:sp>
        <p:nvSpPr>
          <p:cNvPr name="TextBox 8" id="8"/>
          <p:cNvSpPr txBox="true"/>
          <p:nvPr/>
        </p:nvSpPr>
        <p:spPr>
          <a:xfrm rot="0">
            <a:off x="1220550" y="4251910"/>
            <a:ext cx="16038750" cy="361950"/>
          </a:xfrm>
          <a:prstGeom prst="rect">
            <a:avLst/>
          </a:prstGeom>
        </p:spPr>
        <p:txBody>
          <a:bodyPr anchor="t" rtlCol="false" tIns="0" lIns="0" bIns="0" rIns="0">
            <a:spAutoFit/>
          </a:bodyPr>
          <a:lstStyle/>
          <a:p>
            <a:pPr algn="l">
              <a:lnSpc>
                <a:spcPts val="2879"/>
              </a:lnSpc>
            </a:pPr>
            <a:r>
              <a:rPr lang="en-US" sz="2400">
                <a:solidFill>
                  <a:srgbClr val="363636"/>
                </a:solidFill>
                <a:latin typeface="Maven Pro"/>
                <a:ea typeface="Maven Pro"/>
                <a:cs typeface="Maven Pro"/>
                <a:sym typeface="Maven Pro"/>
              </a:rPr>
              <a:t>Utilize web application firewalls (WAF).</a:t>
            </a:r>
          </a:p>
        </p:txBody>
      </p:sp>
      <p:sp>
        <p:nvSpPr>
          <p:cNvPr name="TextBox 9" id="9"/>
          <p:cNvSpPr txBox="true"/>
          <p:nvPr/>
        </p:nvSpPr>
        <p:spPr>
          <a:xfrm rot="0">
            <a:off x="751043" y="5185360"/>
            <a:ext cx="16038750" cy="476250"/>
          </a:xfrm>
          <a:prstGeom prst="rect">
            <a:avLst/>
          </a:prstGeom>
        </p:spPr>
        <p:txBody>
          <a:bodyPr anchor="t" rtlCol="false" tIns="0" lIns="0" bIns="0" rIns="0">
            <a:spAutoFit/>
          </a:bodyPr>
          <a:lstStyle/>
          <a:p>
            <a:pPr algn="l">
              <a:lnSpc>
                <a:spcPts val="3600"/>
              </a:lnSpc>
            </a:pPr>
            <a:r>
              <a:rPr lang="en-US" b="true" sz="3000">
                <a:solidFill>
                  <a:srgbClr val="363636"/>
                </a:solidFill>
                <a:latin typeface="Maven Pro Bold"/>
                <a:ea typeface="Maven Pro Bold"/>
                <a:cs typeface="Maven Pro Bold"/>
                <a:sym typeface="Maven Pro Bold"/>
              </a:rPr>
              <a:t>8 </a:t>
            </a:r>
            <a:r>
              <a:rPr lang="en-US" b="true" sz="3000">
                <a:solidFill>
                  <a:srgbClr val="363636"/>
                </a:solidFill>
                <a:latin typeface="Maven Pro Bold"/>
                <a:ea typeface="Maven Pro Bold"/>
                <a:cs typeface="Maven Pro Bold"/>
                <a:sym typeface="Maven Pro Bold"/>
              </a:rPr>
              <a:t>Man-in-the-Middle (MitM)</a:t>
            </a:r>
          </a:p>
        </p:txBody>
      </p:sp>
      <p:sp>
        <p:nvSpPr>
          <p:cNvPr name="TextBox 10" id="10"/>
          <p:cNvSpPr txBox="true"/>
          <p:nvPr/>
        </p:nvSpPr>
        <p:spPr>
          <a:xfrm rot="0">
            <a:off x="1220550" y="6011217"/>
            <a:ext cx="16038750" cy="400050"/>
          </a:xfrm>
          <a:prstGeom prst="rect">
            <a:avLst/>
          </a:prstGeom>
        </p:spPr>
        <p:txBody>
          <a:bodyPr anchor="t" rtlCol="false" tIns="0" lIns="0" bIns="0" rIns="0">
            <a:spAutoFit/>
          </a:bodyPr>
          <a:lstStyle/>
          <a:p>
            <a:pPr algn="l">
              <a:lnSpc>
                <a:spcPts val="3120"/>
              </a:lnSpc>
            </a:pPr>
            <a:r>
              <a:rPr lang="en-US" b="true" sz="2600">
                <a:solidFill>
                  <a:srgbClr val="363636"/>
                </a:solidFill>
                <a:latin typeface="Maven Pro Bold"/>
                <a:ea typeface="Maven Pro Bold"/>
                <a:cs typeface="Maven Pro Bold"/>
                <a:sym typeface="Maven Pro Bold"/>
              </a:rPr>
              <a:t>Incidence</a:t>
            </a:r>
          </a:p>
        </p:txBody>
      </p:sp>
      <p:sp>
        <p:nvSpPr>
          <p:cNvPr name="TextBox 11" id="11"/>
          <p:cNvSpPr txBox="true"/>
          <p:nvPr/>
        </p:nvSpPr>
        <p:spPr>
          <a:xfrm rot="0">
            <a:off x="1220550" y="6525567"/>
            <a:ext cx="16038750" cy="361950"/>
          </a:xfrm>
          <a:prstGeom prst="rect">
            <a:avLst/>
          </a:prstGeom>
        </p:spPr>
        <p:txBody>
          <a:bodyPr anchor="t" rtlCol="false" tIns="0" lIns="0" bIns="0" rIns="0">
            <a:spAutoFit/>
          </a:bodyPr>
          <a:lstStyle/>
          <a:p>
            <a:pPr algn="l">
              <a:lnSpc>
                <a:spcPts val="2879"/>
              </a:lnSpc>
            </a:pPr>
            <a:r>
              <a:rPr lang="en-US" sz="2400">
                <a:solidFill>
                  <a:srgbClr val="363636"/>
                </a:solidFill>
                <a:latin typeface="Maven Pro"/>
                <a:ea typeface="Maven Pro"/>
                <a:cs typeface="Maven Pro"/>
                <a:sym typeface="Maven Pro"/>
              </a:rPr>
              <a:t>Attackers intercept communications between parties to access or manipulate data.</a:t>
            </a:r>
          </a:p>
        </p:txBody>
      </p:sp>
      <p:sp>
        <p:nvSpPr>
          <p:cNvPr name="TextBox 12" id="12"/>
          <p:cNvSpPr txBox="true"/>
          <p:nvPr/>
        </p:nvSpPr>
        <p:spPr>
          <a:xfrm rot="0">
            <a:off x="1124625" y="7192317"/>
            <a:ext cx="16038750" cy="400050"/>
          </a:xfrm>
          <a:prstGeom prst="rect">
            <a:avLst/>
          </a:prstGeom>
        </p:spPr>
        <p:txBody>
          <a:bodyPr anchor="t" rtlCol="false" tIns="0" lIns="0" bIns="0" rIns="0">
            <a:spAutoFit/>
          </a:bodyPr>
          <a:lstStyle/>
          <a:p>
            <a:pPr algn="l">
              <a:lnSpc>
                <a:spcPts val="3120"/>
              </a:lnSpc>
            </a:pPr>
            <a:r>
              <a:rPr lang="en-US" b="true" sz="2600">
                <a:solidFill>
                  <a:srgbClr val="363636"/>
                </a:solidFill>
                <a:latin typeface="Maven Pro Bold"/>
                <a:ea typeface="Maven Pro Bold"/>
                <a:cs typeface="Maven Pro Bold"/>
                <a:sym typeface="Maven Pro Bold"/>
              </a:rPr>
              <a:t>Response</a:t>
            </a:r>
          </a:p>
        </p:txBody>
      </p:sp>
      <p:sp>
        <p:nvSpPr>
          <p:cNvPr name="TextBox 13" id="13"/>
          <p:cNvSpPr txBox="true"/>
          <p:nvPr/>
        </p:nvSpPr>
        <p:spPr>
          <a:xfrm rot="0">
            <a:off x="1124625" y="7630467"/>
            <a:ext cx="16038750" cy="1308075"/>
          </a:xfrm>
          <a:prstGeom prst="rect">
            <a:avLst/>
          </a:prstGeom>
        </p:spPr>
        <p:txBody>
          <a:bodyPr anchor="t" rtlCol="false" tIns="0" lIns="0" bIns="0" rIns="0">
            <a:spAutoFit/>
          </a:bodyPr>
          <a:lstStyle/>
          <a:p>
            <a:pPr algn="l">
              <a:lnSpc>
                <a:spcPts val="2879"/>
              </a:lnSpc>
            </a:pPr>
            <a:r>
              <a:rPr lang="en-US" sz="2400">
                <a:solidFill>
                  <a:srgbClr val="363636"/>
                </a:solidFill>
                <a:latin typeface="Public Sans"/>
                <a:ea typeface="Public Sans"/>
                <a:cs typeface="Public Sans"/>
                <a:sym typeface="Public Sans"/>
              </a:rPr>
              <a:t>Notify users, use encryption (SSL/TLS), and monitor network traffic.</a:t>
            </a:r>
          </a:p>
        </p:txBody>
      </p:sp>
      <p:sp>
        <p:nvSpPr>
          <p:cNvPr name="TextBox 14" id="14"/>
          <p:cNvSpPr txBox="true"/>
          <p:nvPr/>
        </p:nvSpPr>
        <p:spPr>
          <a:xfrm rot="0">
            <a:off x="1124625" y="8538492"/>
            <a:ext cx="16038750" cy="400050"/>
          </a:xfrm>
          <a:prstGeom prst="rect">
            <a:avLst/>
          </a:prstGeom>
        </p:spPr>
        <p:txBody>
          <a:bodyPr anchor="t" rtlCol="false" tIns="0" lIns="0" bIns="0" rIns="0">
            <a:spAutoFit/>
          </a:bodyPr>
          <a:lstStyle/>
          <a:p>
            <a:pPr algn="l">
              <a:lnSpc>
                <a:spcPts val="3120"/>
              </a:lnSpc>
            </a:pPr>
            <a:r>
              <a:rPr lang="en-US" b="true" sz="2600">
                <a:solidFill>
                  <a:srgbClr val="363636"/>
                </a:solidFill>
                <a:latin typeface="Maven Pro Bold"/>
                <a:ea typeface="Maven Pro Bold"/>
                <a:cs typeface="Maven Pro Bold"/>
                <a:sym typeface="Maven Pro Bold"/>
              </a:rPr>
              <a:t>Risk Management Tip</a:t>
            </a:r>
          </a:p>
        </p:txBody>
      </p:sp>
      <p:sp>
        <p:nvSpPr>
          <p:cNvPr name="TextBox 15" id="15"/>
          <p:cNvSpPr txBox="true"/>
          <p:nvPr/>
        </p:nvSpPr>
        <p:spPr>
          <a:xfrm rot="0">
            <a:off x="1124625" y="8986167"/>
            <a:ext cx="16038750" cy="361950"/>
          </a:xfrm>
          <a:prstGeom prst="rect">
            <a:avLst/>
          </a:prstGeom>
        </p:spPr>
        <p:txBody>
          <a:bodyPr anchor="t" rtlCol="false" tIns="0" lIns="0" bIns="0" rIns="0">
            <a:spAutoFit/>
          </a:bodyPr>
          <a:lstStyle/>
          <a:p>
            <a:pPr algn="l">
              <a:lnSpc>
                <a:spcPts val="2879"/>
              </a:lnSpc>
            </a:pPr>
            <a:r>
              <a:rPr lang="en-US" sz="2400">
                <a:solidFill>
                  <a:srgbClr val="363636"/>
                </a:solidFill>
                <a:latin typeface="Maven Pro"/>
                <a:ea typeface="Maven Pro"/>
                <a:cs typeface="Maven Pro"/>
                <a:sym typeface="Maven Pro"/>
              </a:rPr>
              <a:t>Encourage VPN use for securing external connections.</a:t>
            </a:r>
          </a:p>
        </p:txBody>
      </p:sp>
      <p:sp>
        <p:nvSpPr>
          <p:cNvPr name="Freeform 16" id="16"/>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2"/>
            <a:stretch>
              <a:fillRect l="-29456" t="-275948" r="-32097" b="-344846"/>
            </a:stretch>
          </a:blipFill>
        </p:spPr>
      </p:sp>
      <p:sp>
        <p:nvSpPr>
          <p:cNvPr name="TextBox 17" id="17"/>
          <p:cNvSpPr txBox="true"/>
          <p:nvPr/>
        </p:nvSpPr>
        <p:spPr>
          <a:xfrm rot="0">
            <a:off x="3641752" y="9659549"/>
            <a:ext cx="10257333"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background image to trigger emotional response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515949" y="771776"/>
            <a:ext cx="4677650" cy="476250"/>
          </a:xfrm>
          <a:prstGeom prst="rect">
            <a:avLst/>
          </a:prstGeom>
        </p:spPr>
        <p:txBody>
          <a:bodyPr anchor="t" rtlCol="false" tIns="0" lIns="0" bIns="0" rIns="0">
            <a:spAutoFit/>
          </a:bodyPr>
          <a:lstStyle/>
          <a:p>
            <a:pPr algn="l">
              <a:lnSpc>
                <a:spcPts val="3600"/>
              </a:lnSpc>
            </a:pPr>
            <a:r>
              <a:rPr lang="en-US" b="true" sz="3000">
                <a:solidFill>
                  <a:srgbClr val="000000"/>
                </a:solidFill>
                <a:latin typeface="Maven Pro Bold"/>
                <a:ea typeface="Maven Pro Bold"/>
                <a:cs typeface="Maven Pro Bold"/>
                <a:sym typeface="Maven Pro Bold"/>
              </a:rPr>
              <a:t>9 </a:t>
            </a:r>
            <a:r>
              <a:rPr lang="en-US" b="true" sz="3000">
                <a:solidFill>
                  <a:srgbClr val="000000"/>
                </a:solidFill>
                <a:latin typeface="Maven Pro Bold"/>
                <a:ea typeface="Maven Pro Bold"/>
                <a:cs typeface="Maven Pro Bold"/>
                <a:sym typeface="Maven Pro Bold"/>
              </a:rPr>
              <a:t>Social Engineering</a:t>
            </a:r>
          </a:p>
        </p:txBody>
      </p:sp>
      <p:sp>
        <p:nvSpPr>
          <p:cNvPr name="TextBox 3" id="3"/>
          <p:cNvSpPr txBox="true"/>
          <p:nvPr/>
        </p:nvSpPr>
        <p:spPr>
          <a:xfrm rot="0">
            <a:off x="1515949" y="1580838"/>
            <a:ext cx="2529543" cy="400050"/>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Incidence</a:t>
            </a:r>
          </a:p>
        </p:txBody>
      </p:sp>
      <p:sp>
        <p:nvSpPr>
          <p:cNvPr name="TextBox 4" id="4"/>
          <p:cNvSpPr txBox="true"/>
          <p:nvPr/>
        </p:nvSpPr>
        <p:spPr>
          <a:xfrm rot="0">
            <a:off x="1515949" y="1980888"/>
            <a:ext cx="16038750" cy="7239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Social engineering manipulates individuals to divulge confidential information through impersonation or psychological tricks.</a:t>
            </a:r>
          </a:p>
        </p:txBody>
      </p:sp>
      <p:grpSp>
        <p:nvGrpSpPr>
          <p:cNvPr name="Group 5" id="5"/>
          <p:cNvGrpSpPr/>
          <p:nvPr/>
        </p:nvGrpSpPr>
        <p:grpSpPr>
          <a:xfrm rot="0">
            <a:off x="1515949" y="2960857"/>
            <a:ext cx="16038750" cy="1917049"/>
            <a:chOff x="0" y="0"/>
            <a:chExt cx="21385000" cy="2556066"/>
          </a:xfrm>
        </p:grpSpPr>
        <p:sp>
          <p:nvSpPr>
            <p:cNvPr name="TextBox 6" id="6"/>
            <p:cNvSpPr txBox="true"/>
            <p:nvPr/>
          </p:nvSpPr>
          <p:spPr>
            <a:xfrm rot="0">
              <a:off x="0" y="-9525"/>
              <a:ext cx="21385000" cy="530225"/>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Response</a:t>
              </a:r>
            </a:p>
          </p:txBody>
        </p:sp>
        <p:sp>
          <p:nvSpPr>
            <p:cNvPr name="TextBox 7" id="7"/>
            <p:cNvSpPr txBox="true"/>
            <p:nvPr/>
          </p:nvSpPr>
          <p:spPr>
            <a:xfrm rot="0">
              <a:off x="0" y="514150"/>
              <a:ext cx="21385000" cy="4826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Conduct training, implement identity verification, and review access logs.</a:t>
              </a:r>
            </a:p>
          </p:txBody>
        </p:sp>
        <p:sp>
          <p:nvSpPr>
            <p:cNvPr name="TextBox 8" id="8"/>
            <p:cNvSpPr txBox="true"/>
            <p:nvPr/>
          </p:nvSpPr>
          <p:spPr>
            <a:xfrm rot="0">
              <a:off x="0" y="1469825"/>
              <a:ext cx="21385000" cy="530225"/>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Risk Management Tip</a:t>
              </a:r>
            </a:p>
          </p:txBody>
        </p:sp>
        <p:sp>
          <p:nvSpPr>
            <p:cNvPr name="TextBox 9" id="9"/>
            <p:cNvSpPr txBox="true"/>
            <p:nvPr/>
          </p:nvSpPr>
          <p:spPr>
            <a:xfrm rot="0">
              <a:off x="0" y="2073466"/>
              <a:ext cx="21385000" cy="4826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Update security awareness programs regularly.</a:t>
              </a:r>
            </a:p>
          </p:txBody>
        </p:sp>
      </p:grpSp>
      <p:sp>
        <p:nvSpPr>
          <p:cNvPr name="TextBox 10" id="10"/>
          <p:cNvSpPr txBox="true"/>
          <p:nvPr/>
        </p:nvSpPr>
        <p:spPr>
          <a:xfrm rot="0">
            <a:off x="1515949" y="5592281"/>
            <a:ext cx="4462839" cy="476250"/>
          </a:xfrm>
          <a:prstGeom prst="rect">
            <a:avLst/>
          </a:prstGeom>
        </p:spPr>
        <p:txBody>
          <a:bodyPr anchor="t" rtlCol="false" tIns="0" lIns="0" bIns="0" rIns="0">
            <a:spAutoFit/>
          </a:bodyPr>
          <a:lstStyle/>
          <a:p>
            <a:pPr algn="l">
              <a:lnSpc>
                <a:spcPts val="3600"/>
              </a:lnSpc>
            </a:pPr>
            <a:r>
              <a:rPr lang="en-US" b="true" sz="3000">
                <a:solidFill>
                  <a:srgbClr val="000000"/>
                </a:solidFill>
                <a:latin typeface="Maven Pro Bold"/>
                <a:ea typeface="Maven Pro Bold"/>
                <a:cs typeface="Maven Pro Bold"/>
                <a:sym typeface="Maven Pro Bold"/>
              </a:rPr>
              <a:t>10 </a:t>
            </a:r>
            <a:r>
              <a:rPr lang="en-US" b="true" sz="3000">
                <a:solidFill>
                  <a:srgbClr val="000000"/>
                </a:solidFill>
                <a:latin typeface="Maven Pro Bold"/>
                <a:ea typeface="Maven Pro Bold"/>
                <a:cs typeface="Maven Pro Bold"/>
                <a:sym typeface="Maven Pro Bold"/>
              </a:rPr>
              <a:t>Drive-by Download</a:t>
            </a:r>
          </a:p>
        </p:txBody>
      </p:sp>
      <p:grpSp>
        <p:nvGrpSpPr>
          <p:cNvPr name="Group 11" id="11"/>
          <p:cNvGrpSpPr/>
          <p:nvPr/>
        </p:nvGrpSpPr>
        <p:grpSpPr>
          <a:xfrm rot="0">
            <a:off x="1515949" y="6411431"/>
            <a:ext cx="12254925" cy="936055"/>
            <a:chOff x="0" y="0"/>
            <a:chExt cx="16339900" cy="1248073"/>
          </a:xfrm>
        </p:grpSpPr>
        <p:sp>
          <p:nvSpPr>
            <p:cNvPr name="TextBox 12" id="12"/>
            <p:cNvSpPr txBox="true"/>
            <p:nvPr/>
          </p:nvSpPr>
          <p:spPr>
            <a:xfrm rot="0">
              <a:off x="0" y="-9525"/>
              <a:ext cx="3483081" cy="530225"/>
            </a:xfrm>
            <a:prstGeom prst="rect">
              <a:avLst/>
            </a:prstGeom>
          </p:spPr>
          <p:txBody>
            <a:bodyPr anchor="t" rtlCol="false" tIns="0" lIns="0" bIns="0" rIns="0">
              <a:spAutoFit/>
            </a:bodyPr>
            <a:lstStyle/>
            <a:p>
              <a:pPr algn="l">
                <a:lnSpc>
                  <a:spcPts val="3120"/>
                </a:lnSpc>
              </a:pPr>
              <a:r>
                <a:rPr lang="en-US" sz="2600" b="true">
                  <a:solidFill>
                    <a:srgbClr val="000000"/>
                  </a:solidFill>
                  <a:latin typeface="Maven Pro Bold"/>
                  <a:ea typeface="Maven Pro Bold"/>
                  <a:cs typeface="Maven Pro Bold"/>
                  <a:sym typeface="Maven Pro Bold"/>
                </a:rPr>
                <a:t>Incidence</a:t>
              </a:r>
            </a:p>
          </p:txBody>
        </p:sp>
        <p:sp>
          <p:nvSpPr>
            <p:cNvPr name="TextBox 13" id="13"/>
            <p:cNvSpPr txBox="true"/>
            <p:nvPr/>
          </p:nvSpPr>
          <p:spPr>
            <a:xfrm rot="0">
              <a:off x="0" y="755948"/>
              <a:ext cx="16339900" cy="492125"/>
            </a:xfrm>
            <a:prstGeom prst="rect">
              <a:avLst/>
            </a:prstGeom>
          </p:spPr>
          <p:txBody>
            <a:bodyPr anchor="t" rtlCol="false" tIns="0" lIns="0" bIns="0" rIns="0">
              <a:spAutoFit/>
            </a:bodyPr>
            <a:lstStyle/>
            <a:p>
              <a:pPr algn="l">
                <a:lnSpc>
                  <a:spcPts val="2879"/>
                </a:lnSpc>
              </a:pPr>
              <a:r>
                <a:rPr lang="en-US" sz="2400">
                  <a:solidFill>
                    <a:srgbClr val="000000"/>
                  </a:solidFill>
                  <a:latin typeface="Public Sans"/>
                  <a:ea typeface="Public Sans"/>
                  <a:cs typeface="Public Sans"/>
                  <a:sym typeface="Public Sans"/>
                </a:rPr>
                <a:t>Users inadvertently download malicious software from compromised websites.</a:t>
              </a:r>
            </a:p>
          </p:txBody>
        </p:sp>
      </p:grpSp>
      <p:grpSp>
        <p:nvGrpSpPr>
          <p:cNvPr name="Group 14" id="14"/>
          <p:cNvGrpSpPr/>
          <p:nvPr/>
        </p:nvGrpSpPr>
        <p:grpSpPr>
          <a:xfrm rot="0">
            <a:off x="1515949" y="7604661"/>
            <a:ext cx="9455809" cy="2237234"/>
            <a:chOff x="0" y="0"/>
            <a:chExt cx="12607745" cy="2982979"/>
          </a:xfrm>
        </p:grpSpPr>
        <p:sp>
          <p:nvSpPr>
            <p:cNvPr name="TextBox 15" id="15"/>
            <p:cNvSpPr txBox="true"/>
            <p:nvPr/>
          </p:nvSpPr>
          <p:spPr>
            <a:xfrm rot="0">
              <a:off x="0" y="-19050"/>
              <a:ext cx="6315400" cy="539750"/>
            </a:xfrm>
            <a:prstGeom prst="rect">
              <a:avLst/>
            </a:prstGeom>
          </p:spPr>
          <p:txBody>
            <a:bodyPr anchor="t" rtlCol="false" tIns="0" lIns="0" bIns="0" rIns="0">
              <a:spAutoFit/>
            </a:bodyPr>
            <a:lstStyle/>
            <a:p>
              <a:pPr algn="l">
                <a:lnSpc>
                  <a:spcPts val="3120"/>
                </a:lnSpc>
              </a:pPr>
              <a:r>
                <a:rPr lang="en-US" sz="2600" b="true">
                  <a:solidFill>
                    <a:srgbClr val="000000"/>
                  </a:solidFill>
                  <a:latin typeface="Public Sans Bold"/>
                  <a:ea typeface="Public Sans Bold"/>
                  <a:cs typeface="Public Sans Bold"/>
                  <a:sym typeface="Public Sans Bold"/>
                </a:rPr>
                <a:t>Response</a:t>
              </a:r>
            </a:p>
          </p:txBody>
        </p:sp>
        <p:sp>
          <p:nvSpPr>
            <p:cNvPr name="TextBox 16" id="16"/>
            <p:cNvSpPr txBox="true"/>
            <p:nvPr/>
          </p:nvSpPr>
          <p:spPr>
            <a:xfrm rot="0">
              <a:off x="23055" y="660400"/>
              <a:ext cx="12584691" cy="9652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Scan and remove malware, update systems, educate users on safe browsing.</a:t>
              </a:r>
            </a:p>
          </p:txBody>
        </p:sp>
        <p:sp>
          <p:nvSpPr>
            <p:cNvPr name="TextBox 17" id="17"/>
            <p:cNvSpPr txBox="true"/>
            <p:nvPr/>
          </p:nvSpPr>
          <p:spPr>
            <a:xfrm rot="0">
              <a:off x="0" y="1830454"/>
              <a:ext cx="6315400" cy="530225"/>
            </a:xfrm>
            <a:prstGeom prst="rect">
              <a:avLst/>
            </a:prstGeom>
          </p:spPr>
          <p:txBody>
            <a:bodyPr anchor="t" rtlCol="false" tIns="0" lIns="0" bIns="0" rIns="0">
              <a:spAutoFit/>
            </a:bodyPr>
            <a:lstStyle/>
            <a:p>
              <a:pPr algn="l">
                <a:lnSpc>
                  <a:spcPts val="3120"/>
                </a:lnSpc>
              </a:pPr>
              <a:r>
                <a:rPr lang="en-US" sz="2600" b="true">
                  <a:solidFill>
                    <a:srgbClr val="000000"/>
                  </a:solidFill>
                  <a:latin typeface="Maven Pro Bold"/>
                  <a:ea typeface="Maven Pro Bold"/>
                  <a:cs typeface="Maven Pro Bold"/>
                  <a:sym typeface="Maven Pro Bold"/>
                </a:rPr>
                <a:t>Risk Management Tip</a:t>
              </a:r>
            </a:p>
          </p:txBody>
        </p:sp>
        <p:sp>
          <p:nvSpPr>
            <p:cNvPr name="TextBox 18" id="18"/>
            <p:cNvSpPr txBox="true"/>
            <p:nvPr/>
          </p:nvSpPr>
          <p:spPr>
            <a:xfrm rot="0">
              <a:off x="0" y="2500379"/>
              <a:ext cx="12361924" cy="4826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Utilize endpoint security solutions with real-time scanning.</a:t>
              </a:r>
            </a:p>
          </p:txBody>
        </p:sp>
      </p:grpSp>
      <p:sp>
        <p:nvSpPr>
          <p:cNvPr name="Freeform 19" id="19"/>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2"/>
            <a:stretch>
              <a:fillRect l="-29456" t="-275948" r="-32097" b="-344846"/>
            </a:stretch>
          </a:blipFill>
        </p:spPr>
      </p:sp>
      <p:sp>
        <p:nvSpPr>
          <p:cNvPr name="TextBox 20" id="20"/>
          <p:cNvSpPr txBox="true"/>
          <p:nvPr/>
        </p:nvSpPr>
        <p:spPr>
          <a:xfrm rot="0">
            <a:off x="7001967" y="5211281"/>
            <a:ext cx="10257333"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background image to trigger emotional response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24625" y="652462"/>
            <a:ext cx="16038750" cy="752475"/>
          </a:xfrm>
          <a:prstGeom prst="rect">
            <a:avLst/>
          </a:prstGeom>
        </p:spPr>
        <p:txBody>
          <a:bodyPr anchor="t" rtlCol="false" tIns="0" lIns="0" bIns="0" rIns="0">
            <a:spAutoFit/>
          </a:bodyPr>
          <a:lstStyle/>
          <a:p>
            <a:pPr algn="l">
              <a:lnSpc>
                <a:spcPts val="5999"/>
              </a:lnSpc>
            </a:pPr>
            <a:r>
              <a:rPr lang="en-US" b="true" sz="4999">
                <a:solidFill>
                  <a:srgbClr val="000000"/>
                </a:solidFill>
                <a:latin typeface="Signika Bold"/>
                <a:ea typeface="Signika Bold"/>
                <a:cs typeface="Signika Bold"/>
                <a:sym typeface="Signika Bold"/>
              </a:rPr>
              <a:t>Integrating COSO ERM into Cyber Security Practices</a:t>
            </a:r>
          </a:p>
        </p:txBody>
      </p:sp>
      <p:sp>
        <p:nvSpPr>
          <p:cNvPr name="TextBox 3" id="3"/>
          <p:cNvSpPr txBox="true"/>
          <p:nvPr/>
        </p:nvSpPr>
        <p:spPr>
          <a:xfrm rot="0">
            <a:off x="1124625" y="2009775"/>
            <a:ext cx="8449350" cy="3133725"/>
          </a:xfrm>
          <a:prstGeom prst="rect">
            <a:avLst/>
          </a:prstGeom>
        </p:spPr>
        <p:txBody>
          <a:bodyPr anchor="t" rtlCol="false" tIns="0" lIns="0" bIns="0" rIns="0">
            <a:spAutoFit/>
          </a:bodyPr>
          <a:lstStyle/>
          <a:p>
            <a:pPr algn="l">
              <a:lnSpc>
                <a:spcPts val="3120"/>
              </a:lnSpc>
            </a:pPr>
            <a:r>
              <a:rPr lang="en-US" sz="2600">
                <a:solidFill>
                  <a:srgbClr val="000000"/>
                </a:solidFill>
                <a:latin typeface="Maven Pro"/>
                <a:ea typeface="Maven Pro"/>
                <a:cs typeface="Maven Pro"/>
                <a:sym typeface="Maven Pro"/>
              </a:rPr>
              <a:t>Integrating COSO ERM into cyber security is not just about technology but creating a robust, structured approach to managing risk. By focusing on governance, culture, strategic alignment, continuous monitoring, and effective communication, organizations can build a resilient cyber security posture that protects their assets, ensures compliance, and supports long-term business objectives.</a:t>
            </a:r>
          </a:p>
        </p:txBody>
      </p:sp>
      <p:sp>
        <p:nvSpPr>
          <p:cNvPr name="Freeform 4" id="4"/>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3"/>
            <a:stretch>
              <a:fillRect l="-29456" t="-275948" r="-32097" b="-344846"/>
            </a:stretch>
          </a:blipFill>
        </p:spPr>
      </p:sp>
      <p:sp>
        <p:nvSpPr>
          <p:cNvPr name="TextBox 5" id="5"/>
          <p:cNvSpPr txBox="true"/>
          <p:nvPr/>
        </p:nvSpPr>
        <p:spPr>
          <a:xfrm rot="0">
            <a:off x="4006262" y="7463706"/>
            <a:ext cx="10257333"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background image to trigger emotional response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15553" y="393558"/>
            <a:ext cx="16038750" cy="1599825"/>
          </a:xfrm>
          <a:prstGeom prst="rect">
            <a:avLst/>
          </a:prstGeom>
        </p:spPr>
        <p:txBody>
          <a:bodyPr anchor="t" rtlCol="false" tIns="0" lIns="0" bIns="0" rIns="0">
            <a:spAutoFit/>
          </a:bodyPr>
          <a:lstStyle/>
          <a:p>
            <a:pPr algn="l">
              <a:lnSpc>
                <a:spcPts val="5999"/>
              </a:lnSpc>
            </a:pPr>
            <a:r>
              <a:rPr lang="en-US" sz="4999">
                <a:solidFill>
                  <a:srgbClr val="000000"/>
                </a:solidFill>
                <a:latin typeface="Playfair Display"/>
                <a:ea typeface="Playfair Display"/>
                <a:cs typeface="Playfair Display"/>
                <a:sym typeface="Playfair Display"/>
              </a:rPr>
              <a:t>Conclusion</a:t>
            </a:r>
          </a:p>
        </p:txBody>
      </p:sp>
      <p:sp>
        <p:nvSpPr>
          <p:cNvPr name="TextBox 3" id="3"/>
          <p:cNvSpPr txBox="true"/>
          <p:nvPr/>
        </p:nvSpPr>
        <p:spPr>
          <a:xfrm rot="0">
            <a:off x="1028700" y="1640475"/>
            <a:ext cx="8449350" cy="6987000"/>
          </a:xfrm>
          <a:prstGeom prst="rect">
            <a:avLst/>
          </a:prstGeom>
        </p:spPr>
        <p:txBody>
          <a:bodyPr anchor="t" rtlCol="false" tIns="0" lIns="0" bIns="0" rIns="0">
            <a:spAutoFit/>
          </a:bodyPr>
          <a:lstStyle/>
          <a:p>
            <a:pPr algn="l">
              <a:lnSpc>
                <a:spcPts val="3120"/>
              </a:lnSpc>
            </a:pPr>
            <a:r>
              <a:rPr lang="en-US" sz="2600">
                <a:solidFill>
                  <a:srgbClr val="000000"/>
                </a:solidFill>
                <a:latin typeface="Public Sans"/>
                <a:ea typeface="Public Sans"/>
                <a:cs typeface="Public Sans"/>
                <a:sym typeface="Public Sans"/>
              </a:rPr>
              <a:t>The COSO ERM framework provides a roadmap for organizations to follow, ensuring that cyber security strategies are not only reactive but proactive and aligned with the overall risk management approach. By adopting this integrated model, businesses can navigate the complex cyber threat landscape with confidence and agility, safeguarding their assets, reputation, and operational resilience.</a:t>
            </a:r>
          </a:p>
        </p:txBody>
      </p:sp>
      <p:sp>
        <p:nvSpPr>
          <p:cNvPr name="Freeform 4" id="4"/>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3"/>
            <a:stretch>
              <a:fillRect l="-29456" t="-275948" r="-32097" b="-344846"/>
            </a:stretch>
          </a:blipFill>
        </p:spPr>
      </p:sp>
      <p:sp>
        <p:nvSpPr>
          <p:cNvPr name="TextBox 5" id="5"/>
          <p:cNvSpPr txBox="true"/>
          <p:nvPr/>
        </p:nvSpPr>
        <p:spPr>
          <a:xfrm rot="0">
            <a:off x="1028700" y="5133975"/>
            <a:ext cx="10257333"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background image to trigger emotional response )</a:t>
            </a:r>
          </a:p>
        </p:txBody>
      </p:sp>
      <p:sp>
        <p:nvSpPr>
          <p:cNvPr name="TextBox 6" id="6"/>
          <p:cNvSpPr txBox="true"/>
          <p:nvPr/>
        </p:nvSpPr>
        <p:spPr>
          <a:xfrm rot="0">
            <a:off x="1028700" y="5883071"/>
            <a:ext cx="10257333"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include contact info and bio i.e the same as the cover page)</a:t>
            </a:r>
          </a:p>
        </p:txBody>
      </p:sp>
      <p:grpSp>
        <p:nvGrpSpPr>
          <p:cNvPr name="Group 7" id="7"/>
          <p:cNvGrpSpPr/>
          <p:nvPr/>
        </p:nvGrpSpPr>
        <p:grpSpPr>
          <a:xfrm rot="0">
            <a:off x="1028700" y="6855173"/>
            <a:ext cx="7523014" cy="2070468"/>
            <a:chOff x="0" y="0"/>
            <a:chExt cx="10030685" cy="2760624"/>
          </a:xfrm>
        </p:grpSpPr>
        <p:sp>
          <p:nvSpPr>
            <p:cNvPr name="TextBox 8" id="8"/>
            <p:cNvSpPr txBox="true"/>
            <p:nvPr/>
          </p:nvSpPr>
          <p:spPr>
            <a:xfrm rot="0">
              <a:off x="0" y="-9525"/>
              <a:ext cx="10030685" cy="530225"/>
            </a:xfrm>
            <a:prstGeom prst="rect">
              <a:avLst/>
            </a:prstGeom>
          </p:spPr>
          <p:txBody>
            <a:bodyPr anchor="t" rtlCol="false" tIns="0" lIns="0" bIns="0" rIns="0">
              <a:spAutoFit/>
            </a:bodyPr>
            <a:lstStyle/>
            <a:p>
              <a:pPr algn="just">
                <a:lnSpc>
                  <a:spcPts val="3120"/>
                </a:lnSpc>
                <a:spcBef>
                  <a:spcPct val="0"/>
                </a:spcBef>
              </a:pPr>
              <a:r>
                <a:rPr lang="en-US" b="true" sz="2600">
                  <a:solidFill>
                    <a:srgbClr val="EF0000"/>
                  </a:solidFill>
                  <a:latin typeface="Maven Pro Bold"/>
                  <a:ea typeface="Maven Pro Bold"/>
                  <a:cs typeface="Maven Pro Bold"/>
                  <a:sym typeface="Maven Pro Bold"/>
                </a:rPr>
                <a:t>(  summarize intro, body to make conclusion)</a:t>
              </a:r>
            </a:p>
          </p:txBody>
        </p:sp>
        <p:sp>
          <p:nvSpPr>
            <p:cNvPr name="TextBox 9" id="9"/>
            <p:cNvSpPr txBox="true"/>
            <p:nvPr/>
          </p:nvSpPr>
          <p:spPr>
            <a:xfrm rot="0">
              <a:off x="0" y="2230399"/>
              <a:ext cx="10030685" cy="530225"/>
            </a:xfrm>
            <a:prstGeom prst="rect">
              <a:avLst/>
            </a:prstGeom>
          </p:spPr>
          <p:txBody>
            <a:bodyPr anchor="t" rtlCol="false" tIns="0" lIns="0" bIns="0" rIns="0">
              <a:spAutoFit/>
            </a:bodyPr>
            <a:lstStyle/>
            <a:p>
              <a:pPr algn="just">
                <a:lnSpc>
                  <a:spcPts val="3120"/>
                </a:lnSpc>
                <a:spcBef>
                  <a:spcPct val="0"/>
                </a:spcBef>
              </a:pPr>
              <a:r>
                <a:rPr lang="en-US" b="true" sz="2600">
                  <a:solidFill>
                    <a:srgbClr val="EF0000"/>
                  </a:solidFill>
                  <a:latin typeface="Maven Pro Bold"/>
                  <a:ea typeface="Maven Pro Bold"/>
                  <a:cs typeface="Maven Pro Bold"/>
                  <a:sym typeface="Maven Pro Bold"/>
                </a:rPr>
                <a:t>(  have a Q &amp;A)</a:t>
              </a:r>
            </a:p>
          </p:txBody>
        </p:sp>
        <p:sp>
          <p:nvSpPr>
            <p:cNvPr name="TextBox 10" id="10"/>
            <p:cNvSpPr txBox="true"/>
            <p:nvPr/>
          </p:nvSpPr>
          <p:spPr>
            <a:xfrm rot="0">
              <a:off x="0" y="1110437"/>
              <a:ext cx="10030685" cy="530225"/>
            </a:xfrm>
            <a:prstGeom prst="rect">
              <a:avLst/>
            </a:prstGeom>
          </p:spPr>
          <p:txBody>
            <a:bodyPr anchor="t" rtlCol="false" tIns="0" lIns="0" bIns="0" rIns="0">
              <a:spAutoFit/>
            </a:bodyPr>
            <a:lstStyle/>
            <a:p>
              <a:pPr algn="just">
                <a:lnSpc>
                  <a:spcPts val="3120"/>
                </a:lnSpc>
                <a:spcBef>
                  <a:spcPct val="0"/>
                </a:spcBef>
              </a:pPr>
              <a:r>
                <a:rPr lang="en-US" b="true" sz="2600">
                  <a:solidFill>
                    <a:srgbClr val="EF0000"/>
                  </a:solidFill>
                  <a:latin typeface="Maven Pro Bold"/>
                  <a:ea typeface="Maven Pro Bold"/>
                  <a:cs typeface="Maven Pro Bold"/>
                  <a:sym typeface="Maven Pro Bold"/>
                </a:rPr>
                <a:t>(  smile , thank the audience )</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9702837" y="2230790"/>
            <a:ext cx="10815953" cy="6354373"/>
          </a:xfrm>
          <a:custGeom>
            <a:avLst/>
            <a:gdLst/>
            <a:ahLst/>
            <a:cxnLst/>
            <a:rect r="r" b="b" t="t" l="l"/>
            <a:pathLst>
              <a:path h="6354373" w="10815953">
                <a:moveTo>
                  <a:pt x="0" y="0"/>
                </a:moveTo>
                <a:lnTo>
                  <a:pt x="10815953" y="0"/>
                </a:lnTo>
                <a:lnTo>
                  <a:pt x="10815953" y="6354373"/>
                </a:lnTo>
                <a:lnTo>
                  <a:pt x="0" y="63543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286414" y="9597471"/>
            <a:ext cx="3576066" cy="450851"/>
          </a:xfrm>
          <a:custGeom>
            <a:avLst/>
            <a:gdLst/>
            <a:ahLst/>
            <a:cxnLst/>
            <a:rect r="r" b="b" t="t" l="l"/>
            <a:pathLst>
              <a:path h="450851" w="3576066">
                <a:moveTo>
                  <a:pt x="0" y="0"/>
                </a:moveTo>
                <a:lnTo>
                  <a:pt x="3576066" y="0"/>
                </a:lnTo>
                <a:lnTo>
                  <a:pt x="3576066" y="450850"/>
                </a:lnTo>
                <a:lnTo>
                  <a:pt x="0" y="450850"/>
                </a:lnTo>
                <a:lnTo>
                  <a:pt x="0" y="0"/>
                </a:lnTo>
                <a:close/>
              </a:path>
            </a:pathLst>
          </a:custGeom>
          <a:blipFill>
            <a:blip r:embed="rId5"/>
            <a:stretch>
              <a:fillRect l="-29456" t="-275948" r="-32097" b="-344846"/>
            </a:stretch>
          </a:blipFill>
        </p:spPr>
      </p:sp>
      <p:sp>
        <p:nvSpPr>
          <p:cNvPr name="TextBox 4" id="4"/>
          <p:cNvSpPr txBox="true"/>
          <p:nvPr/>
        </p:nvSpPr>
        <p:spPr>
          <a:xfrm rot="0">
            <a:off x="1028700" y="1225291"/>
            <a:ext cx="4176425" cy="752475"/>
          </a:xfrm>
          <a:prstGeom prst="rect">
            <a:avLst/>
          </a:prstGeom>
        </p:spPr>
        <p:txBody>
          <a:bodyPr anchor="t" rtlCol="false" tIns="0" lIns="0" bIns="0" rIns="0">
            <a:spAutoFit/>
          </a:bodyPr>
          <a:lstStyle/>
          <a:p>
            <a:pPr algn="l">
              <a:lnSpc>
                <a:spcPts val="5999"/>
              </a:lnSpc>
            </a:pPr>
            <a:r>
              <a:rPr lang="en-US" b="true" sz="4999">
                <a:solidFill>
                  <a:srgbClr val="000000"/>
                </a:solidFill>
                <a:latin typeface="Signika Bold"/>
                <a:ea typeface="Signika Bold"/>
                <a:cs typeface="Signika Bold"/>
                <a:sym typeface="Signika Bold"/>
              </a:rPr>
              <a:t>Contents</a:t>
            </a:r>
          </a:p>
        </p:txBody>
      </p:sp>
      <p:sp>
        <p:nvSpPr>
          <p:cNvPr name="TextBox 5" id="5"/>
          <p:cNvSpPr txBox="true"/>
          <p:nvPr/>
        </p:nvSpPr>
        <p:spPr>
          <a:xfrm rot="0">
            <a:off x="1028700" y="2219823"/>
            <a:ext cx="16038750" cy="3914775"/>
          </a:xfrm>
          <a:prstGeom prst="rect">
            <a:avLst/>
          </a:prstGeom>
        </p:spPr>
        <p:txBody>
          <a:bodyPr anchor="t" rtlCol="false" tIns="0" lIns="0" bIns="0" rIns="0">
            <a:spAutoFit/>
          </a:bodyPr>
          <a:lstStyle/>
          <a:p>
            <a:pPr algn="l">
              <a:lnSpc>
                <a:spcPts val="3120"/>
              </a:lnSpc>
            </a:pPr>
            <a:r>
              <a:rPr lang="en-US" sz="2600">
                <a:solidFill>
                  <a:srgbClr val="000000"/>
                </a:solidFill>
                <a:latin typeface="Maven Pro"/>
                <a:ea typeface="Maven Pro"/>
                <a:cs typeface="Maven Pro"/>
                <a:sym typeface="Maven Pro"/>
              </a:rPr>
              <a:t> 1. Introduction</a:t>
            </a:r>
          </a:p>
          <a:p>
            <a:pPr algn="l">
              <a:lnSpc>
                <a:spcPts val="3120"/>
              </a:lnSpc>
            </a:pPr>
            <a:r>
              <a:rPr lang="en-US" sz="2600">
                <a:solidFill>
                  <a:srgbClr val="000000"/>
                </a:solidFill>
                <a:latin typeface="Maven Pro"/>
                <a:ea typeface="Maven Pro"/>
                <a:cs typeface="Maven Pro"/>
                <a:sym typeface="Maven Pro"/>
              </a:rPr>
              <a:t> 2. Understanding the COSO ERM Framework</a:t>
            </a:r>
          </a:p>
          <a:p>
            <a:pPr algn="l">
              <a:lnSpc>
                <a:spcPts val="3120"/>
              </a:lnSpc>
            </a:pPr>
            <a:r>
              <a:rPr lang="en-US" sz="2600">
                <a:solidFill>
                  <a:srgbClr val="000000"/>
                </a:solidFill>
                <a:latin typeface="Maven Pro"/>
                <a:ea typeface="Maven Pro"/>
                <a:cs typeface="Maven Pro"/>
                <a:sym typeface="Maven Pro"/>
              </a:rPr>
              <a:t> 3. Governance and Culture</a:t>
            </a:r>
          </a:p>
          <a:p>
            <a:pPr algn="l">
              <a:lnSpc>
                <a:spcPts val="3120"/>
              </a:lnSpc>
            </a:pPr>
            <a:r>
              <a:rPr lang="en-US" sz="2600">
                <a:solidFill>
                  <a:srgbClr val="000000"/>
                </a:solidFill>
                <a:latin typeface="Maven Pro"/>
                <a:ea typeface="Maven Pro"/>
                <a:cs typeface="Maven Pro"/>
                <a:sym typeface="Maven Pro"/>
              </a:rPr>
              <a:t> 4. Strategy and Objective Setting</a:t>
            </a:r>
          </a:p>
          <a:p>
            <a:pPr algn="l">
              <a:lnSpc>
                <a:spcPts val="3120"/>
              </a:lnSpc>
            </a:pPr>
            <a:r>
              <a:rPr lang="en-US" sz="2600">
                <a:solidFill>
                  <a:srgbClr val="000000"/>
                </a:solidFill>
                <a:latin typeface="Maven Pro"/>
                <a:ea typeface="Maven Pro"/>
                <a:cs typeface="Maven Pro"/>
                <a:sym typeface="Maven Pro"/>
              </a:rPr>
              <a:t> 5. Performance</a:t>
            </a:r>
          </a:p>
          <a:p>
            <a:pPr algn="l">
              <a:lnSpc>
                <a:spcPts val="3120"/>
              </a:lnSpc>
            </a:pPr>
            <a:r>
              <a:rPr lang="en-US" sz="2600">
                <a:solidFill>
                  <a:srgbClr val="000000"/>
                </a:solidFill>
                <a:latin typeface="Maven Pro"/>
                <a:ea typeface="Maven Pro"/>
                <a:cs typeface="Maven Pro"/>
                <a:sym typeface="Maven Pro"/>
              </a:rPr>
              <a:t> 6. Review and Revision</a:t>
            </a:r>
          </a:p>
          <a:p>
            <a:pPr algn="l">
              <a:lnSpc>
                <a:spcPts val="3120"/>
              </a:lnSpc>
            </a:pPr>
            <a:r>
              <a:rPr lang="en-US" sz="2600">
                <a:solidFill>
                  <a:srgbClr val="000000"/>
                </a:solidFill>
                <a:latin typeface="Maven Pro"/>
                <a:ea typeface="Maven Pro"/>
                <a:cs typeface="Maven Pro"/>
                <a:sym typeface="Maven Pro"/>
              </a:rPr>
              <a:t> 7. Information, Communication, and Reporting</a:t>
            </a:r>
          </a:p>
          <a:p>
            <a:pPr algn="l">
              <a:lnSpc>
                <a:spcPts val="3120"/>
              </a:lnSpc>
            </a:pPr>
            <a:r>
              <a:rPr lang="en-US" sz="2600">
                <a:solidFill>
                  <a:srgbClr val="000000"/>
                </a:solidFill>
                <a:latin typeface="Maven Pro"/>
                <a:ea typeface="Maven Pro"/>
                <a:cs typeface="Maven Pro"/>
                <a:sym typeface="Maven Pro"/>
              </a:rPr>
              <a:t> 8. Top 10 Cyber Attacks and Incident Responses</a:t>
            </a:r>
          </a:p>
          <a:p>
            <a:pPr algn="l">
              <a:lnSpc>
                <a:spcPts val="3120"/>
              </a:lnSpc>
            </a:pPr>
            <a:r>
              <a:rPr lang="en-US" sz="2600">
                <a:solidFill>
                  <a:srgbClr val="000000"/>
                </a:solidFill>
                <a:latin typeface="Maven Pro"/>
                <a:ea typeface="Maven Pro"/>
                <a:cs typeface="Maven Pro"/>
                <a:sym typeface="Maven Pro"/>
              </a:rPr>
              <a:t> 9. Integrating COSO ERM into Cyber Security Practices</a:t>
            </a:r>
          </a:p>
          <a:p>
            <a:pPr algn="l">
              <a:lnSpc>
                <a:spcPts val="3120"/>
              </a:lnSpc>
            </a:pPr>
            <a:r>
              <a:rPr lang="en-US" sz="2600">
                <a:solidFill>
                  <a:srgbClr val="000000"/>
                </a:solidFill>
                <a:latin typeface="Maven Pro"/>
                <a:ea typeface="Maven Pro"/>
                <a:cs typeface="Maven Pro"/>
                <a:sym typeface="Maven Pro"/>
              </a:rPr>
              <a:t>10. Conclusion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3"/>
            <a:stretch>
              <a:fillRect l="-29456" t="-275948" r="-32097" b="-344846"/>
            </a:stretch>
          </a:blipFill>
        </p:spPr>
      </p:sp>
      <p:sp>
        <p:nvSpPr>
          <p:cNvPr name="Freeform 3" id="3"/>
          <p:cNvSpPr/>
          <p:nvPr/>
        </p:nvSpPr>
        <p:spPr>
          <a:xfrm flipH="false" flipV="false" rot="-5400000">
            <a:off x="-3833039" y="2968285"/>
            <a:ext cx="11155724" cy="4750479"/>
          </a:xfrm>
          <a:custGeom>
            <a:avLst/>
            <a:gdLst/>
            <a:ahLst/>
            <a:cxnLst/>
            <a:rect r="r" b="b" t="t" l="l"/>
            <a:pathLst>
              <a:path h="4750479" w="11155724">
                <a:moveTo>
                  <a:pt x="0" y="0"/>
                </a:moveTo>
                <a:lnTo>
                  <a:pt x="11155724" y="0"/>
                </a:lnTo>
                <a:lnTo>
                  <a:pt x="11155724" y="4750480"/>
                </a:lnTo>
                <a:lnTo>
                  <a:pt x="0" y="47504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7315886" y="1023938"/>
            <a:ext cx="4152557" cy="752475"/>
          </a:xfrm>
          <a:prstGeom prst="rect">
            <a:avLst/>
          </a:prstGeom>
        </p:spPr>
        <p:txBody>
          <a:bodyPr anchor="t" rtlCol="false" tIns="0" lIns="0" bIns="0" rIns="0">
            <a:spAutoFit/>
          </a:bodyPr>
          <a:lstStyle/>
          <a:p>
            <a:pPr algn="l">
              <a:lnSpc>
                <a:spcPts val="5999"/>
              </a:lnSpc>
            </a:pPr>
            <a:r>
              <a:rPr lang="en-US" b="true" sz="4999">
                <a:solidFill>
                  <a:srgbClr val="000000"/>
                </a:solidFill>
                <a:latin typeface="Signika Bold"/>
                <a:ea typeface="Signika Bold"/>
                <a:cs typeface="Signika Bold"/>
                <a:sym typeface="Signika Bold"/>
              </a:rPr>
              <a:t>Introduction</a:t>
            </a:r>
          </a:p>
        </p:txBody>
      </p:sp>
      <p:sp>
        <p:nvSpPr>
          <p:cNvPr name="TextBox 5" id="5"/>
          <p:cNvSpPr txBox="true"/>
          <p:nvPr/>
        </p:nvSpPr>
        <p:spPr>
          <a:xfrm rot="0">
            <a:off x="4226993" y="2281237"/>
            <a:ext cx="11213455" cy="1571625"/>
          </a:xfrm>
          <a:prstGeom prst="rect">
            <a:avLst/>
          </a:prstGeom>
        </p:spPr>
        <p:txBody>
          <a:bodyPr anchor="t" rtlCol="false" tIns="0" lIns="0" bIns="0" rIns="0">
            <a:spAutoFit/>
          </a:bodyPr>
          <a:lstStyle/>
          <a:p>
            <a:pPr algn="l">
              <a:lnSpc>
                <a:spcPts val="3120"/>
              </a:lnSpc>
            </a:pPr>
            <a:r>
              <a:rPr lang="en-US" sz="2600">
                <a:solidFill>
                  <a:srgbClr val="000000"/>
                </a:solidFill>
                <a:latin typeface="Maven Pro"/>
                <a:ea typeface="Maven Pro"/>
                <a:cs typeface="Maven Pro"/>
                <a:sym typeface="Maven Pro"/>
              </a:rPr>
              <a:t>The evolving digital landscape has brought increased connectivity, automation, and innovation to businesses across industries. However, it has also introduced sophisticated cyber risks that threaten operational continuity, data integrity, and stakeholder trust. </a:t>
            </a:r>
          </a:p>
        </p:txBody>
      </p:sp>
      <p:sp>
        <p:nvSpPr>
          <p:cNvPr name="TextBox 6" id="6"/>
          <p:cNvSpPr txBox="true"/>
          <p:nvPr/>
        </p:nvSpPr>
        <p:spPr>
          <a:xfrm rot="0">
            <a:off x="4120062" y="4357687"/>
            <a:ext cx="12096565" cy="1962150"/>
          </a:xfrm>
          <a:prstGeom prst="rect">
            <a:avLst/>
          </a:prstGeom>
        </p:spPr>
        <p:txBody>
          <a:bodyPr anchor="t" rtlCol="false" tIns="0" lIns="0" bIns="0" rIns="0">
            <a:spAutoFit/>
          </a:bodyPr>
          <a:lstStyle/>
          <a:p>
            <a:pPr algn="l">
              <a:lnSpc>
                <a:spcPts val="3120"/>
              </a:lnSpc>
              <a:spcBef>
                <a:spcPct val="0"/>
              </a:spcBef>
            </a:pPr>
            <a:r>
              <a:rPr lang="en-US" sz="2600">
                <a:solidFill>
                  <a:srgbClr val="000000"/>
                </a:solidFill>
                <a:latin typeface="Maven Pro"/>
                <a:ea typeface="Maven Pro"/>
                <a:cs typeface="Maven Pro"/>
                <a:sym typeface="Maven Pro"/>
              </a:rPr>
              <a:t>To address these risks, companies need a comprehensive approach that not only focuses on technical solutions but also aligns with overall enterprise risk management (ERM). The COSO ERM framework provides this integrated structure, enabling organizations to identify, assess, and manage cyber risks in a strategic and holistic manner.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3"/>
            <a:stretch>
              <a:fillRect l="-29456" t="-275948" r="-32097" b="-344846"/>
            </a:stretch>
          </a:blipFill>
        </p:spPr>
      </p:sp>
      <p:sp>
        <p:nvSpPr>
          <p:cNvPr name="TextBox 3" id="3"/>
          <p:cNvSpPr txBox="true"/>
          <p:nvPr/>
        </p:nvSpPr>
        <p:spPr>
          <a:xfrm rot="0">
            <a:off x="1115553" y="1240908"/>
            <a:ext cx="16038750" cy="752475"/>
          </a:xfrm>
          <a:prstGeom prst="rect">
            <a:avLst/>
          </a:prstGeom>
        </p:spPr>
        <p:txBody>
          <a:bodyPr anchor="t" rtlCol="false" tIns="0" lIns="0" bIns="0" rIns="0">
            <a:spAutoFit/>
          </a:bodyPr>
          <a:lstStyle/>
          <a:p>
            <a:pPr algn="l">
              <a:lnSpc>
                <a:spcPts val="5999"/>
              </a:lnSpc>
            </a:pPr>
            <a:r>
              <a:rPr lang="en-US" b="true" sz="4999">
                <a:solidFill>
                  <a:srgbClr val="000000"/>
                </a:solidFill>
                <a:latin typeface="Signika Bold"/>
                <a:ea typeface="Signika Bold"/>
                <a:cs typeface="Signika Bold"/>
                <a:sym typeface="Signika Bold"/>
              </a:rPr>
              <a:t>Understanding the COSO ERM Framework</a:t>
            </a:r>
          </a:p>
        </p:txBody>
      </p:sp>
      <p:sp>
        <p:nvSpPr>
          <p:cNvPr name="TextBox 4" id="4"/>
          <p:cNvSpPr txBox="true"/>
          <p:nvPr/>
        </p:nvSpPr>
        <p:spPr>
          <a:xfrm rot="0">
            <a:off x="1115553" y="2590800"/>
            <a:ext cx="8449350" cy="2743200"/>
          </a:xfrm>
          <a:prstGeom prst="rect">
            <a:avLst/>
          </a:prstGeom>
        </p:spPr>
        <p:txBody>
          <a:bodyPr anchor="t" rtlCol="false" tIns="0" lIns="0" bIns="0" rIns="0">
            <a:spAutoFit/>
          </a:bodyPr>
          <a:lstStyle/>
          <a:p>
            <a:pPr algn="l">
              <a:lnSpc>
                <a:spcPts val="3120"/>
              </a:lnSpc>
            </a:pPr>
            <a:r>
              <a:rPr lang="en-US" sz="2600">
                <a:solidFill>
                  <a:srgbClr val="000000"/>
                </a:solidFill>
                <a:latin typeface="Maven Pro"/>
                <a:ea typeface="Maven Pro"/>
                <a:cs typeface="Maven Pro"/>
                <a:sym typeface="Maven Pro"/>
              </a:rPr>
              <a:t>The COSO ERM framework emphasizes integrating risk management across business operations, creating a cohesive strategy that enables organizations to handle uncertainties and enhance resilience. By applying COSO ERM principles to cyber security, businesses can proactively mitigate threats and better respond to incidents.</a:t>
            </a:r>
          </a:p>
        </p:txBody>
      </p:sp>
      <p:sp>
        <p:nvSpPr>
          <p:cNvPr name="TextBox 5" id="5"/>
          <p:cNvSpPr txBox="true"/>
          <p:nvPr/>
        </p:nvSpPr>
        <p:spPr>
          <a:xfrm rot="0">
            <a:off x="10318692" y="3176588"/>
            <a:ext cx="6004866" cy="790575"/>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image of COSO ERM FRAMEWORK)</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3"/>
            <a:stretch>
              <a:fillRect l="-29456" t="-275948" r="-32097" b="-344846"/>
            </a:stretch>
          </a:blipFill>
        </p:spPr>
      </p:sp>
      <p:sp>
        <p:nvSpPr>
          <p:cNvPr name="Freeform 3" id="3"/>
          <p:cNvSpPr/>
          <p:nvPr/>
        </p:nvSpPr>
        <p:spPr>
          <a:xfrm flipH="false" flipV="false" rot="0">
            <a:off x="346693" y="3578666"/>
            <a:ext cx="983016" cy="1042988"/>
          </a:xfrm>
          <a:custGeom>
            <a:avLst/>
            <a:gdLst/>
            <a:ahLst/>
            <a:cxnLst/>
            <a:rect r="r" b="b" t="t" l="l"/>
            <a:pathLst>
              <a:path h="1042988" w="983016">
                <a:moveTo>
                  <a:pt x="0" y="0"/>
                </a:moveTo>
                <a:lnTo>
                  <a:pt x="983016" y="0"/>
                </a:lnTo>
                <a:lnTo>
                  <a:pt x="983016" y="1042987"/>
                </a:lnTo>
                <a:lnTo>
                  <a:pt x="0" y="10429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514690" y="3578666"/>
            <a:ext cx="909581" cy="901312"/>
          </a:xfrm>
          <a:custGeom>
            <a:avLst/>
            <a:gdLst/>
            <a:ahLst/>
            <a:cxnLst/>
            <a:rect r="r" b="b" t="t" l="l"/>
            <a:pathLst>
              <a:path h="901312" w="909581">
                <a:moveTo>
                  <a:pt x="0" y="0"/>
                </a:moveTo>
                <a:lnTo>
                  <a:pt x="909581" y="0"/>
                </a:lnTo>
                <a:lnTo>
                  <a:pt x="909581" y="901312"/>
                </a:lnTo>
                <a:lnTo>
                  <a:pt x="0" y="9013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346693" y="6731959"/>
            <a:ext cx="983016" cy="1114591"/>
          </a:xfrm>
          <a:custGeom>
            <a:avLst/>
            <a:gdLst/>
            <a:ahLst/>
            <a:cxnLst/>
            <a:rect r="r" b="b" t="t" l="l"/>
            <a:pathLst>
              <a:path h="1114591" w="983016">
                <a:moveTo>
                  <a:pt x="0" y="0"/>
                </a:moveTo>
                <a:lnTo>
                  <a:pt x="983016" y="0"/>
                </a:lnTo>
                <a:lnTo>
                  <a:pt x="983016" y="1114591"/>
                </a:lnTo>
                <a:lnTo>
                  <a:pt x="0" y="111459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9304659" y="6731959"/>
            <a:ext cx="1329643" cy="1160415"/>
          </a:xfrm>
          <a:custGeom>
            <a:avLst/>
            <a:gdLst/>
            <a:ahLst/>
            <a:cxnLst/>
            <a:rect r="r" b="b" t="t" l="l"/>
            <a:pathLst>
              <a:path h="1160415" w="1329643">
                <a:moveTo>
                  <a:pt x="0" y="0"/>
                </a:moveTo>
                <a:lnTo>
                  <a:pt x="1329643" y="0"/>
                </a:lnTo>
                <a:lnTo>
                  <a:pt x="1329643" y="1160415"/>
                </a:lnTo>
                <a:lnTo>
                  <a:pt x="0" y="116041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1138293" y="899526"/>
            <a:ext cx="16038750" cy="752475"/>
          </a:xfrm>
          <a:prstGeom prst="rect">
            <a:avLst/>
          </a:prstGeom>
        </p:spPr>
        <p:txBody>
          <a:bodyPr anchor="t" rtlCol="false" tIns="0" lIns="0" bIns="0" rIns="0">
            <a:spAutoFit/>
          </a:bodyPr>
          <a:lstStyle/>
          <a:p>
            <a:pPr algn="l">
              <a:lnSpc>
                <a:spcPts val="5999"/>
              </a:lnSpc>
            </a:pPr>
            <a:r>
              <a:rPr lang="en-US" b="true" sz="4999">
                <a:solidFill>
                  <a:srgbClr val="000000"/>
                </a:solidFill>
                <a:latin typeface="Signika Bold"/>
                <a:ea typeface="Signika Bold"/>
                <a:cs typeface="Signika Bold"/>
                <a:sym typeface="Signika Bold"/>
              </a:rPr>
              <a:t>Governance and Culture</a:t>
            </a:r>
          </a:p>
        </p:txBody>
      </p:sp>
      <p:sp>
        <p:nvSpPr>
          <p:cNvPr name="TextBox 8" id="8"/>
          <p:cNvSpPr txBox="true"/>
          <p:nvPr/>
        </p:nvSpPr>
        <p:spPr>
          <a:xfrm rot="0">
            <a:off x="1124625" y="1935126"/>
            <a:ext cx="16038750" cy="640800"/>
          </a:xfrm>
          <a:prstGeom prst="rect">
            <a:avLst/>
          </a:prstGeom>
        </p:spPr>
        <p:txBody>
          <a:bodyPr anchor="t" rtlCol="false" tIns="0" lIns="0" bIns="0" rIns="0">
            <a:spAutoFit/>
          </a:bodyPr>
          <a:lstStyle/>
          <a:p>
            <a:pPr algn="l">
              <a:lnSpc>
                <a:spcPts val="3600"/>
              </a:lnSpc>
            </a:pPr>
            <a:r>
              <a:rPr lang="en-US" sz="3000">
                <a:solidFill>
                  <a:srgbClr val="000000"/>
                </a:solidFill>
                <a:latin typeface="Public Sans"/>
                <a:ea typeface="Public Sans"/>
                <a:cs typeface="Public Sans"/>
                <a:sym typeface="Public Sans"/>
              </a:rPr>
              <a:t>Setting the Tone for Cyber Risk Management</a:t>
            </a:r>
          </a:p>
        </p:txBody>
      </p:sp>
      <p:sp>
        <p:nvSpPr>
          <p:cNvPr name="TextBox 9" id="9"/>
          <p:cNvSpPr txBox="true"/>
          <p:nvPr/>
        </p:nvSpPr>
        <p:spPr>
          <a:xfrm rot="0">
            <a:off x="1596501" y="2992466"/>
            <a:ext cx="7735950" cy="586200"/>
          </a:xfrm>
          <a:prstGeom prst="rect">
            <a:avLst/>
          </a:prstGeom>
        </p:spPr>
        <p:txBody>
          <a:bodyPr anchor="t" rtlCol="false" tIns="0" lIns="0" bIns="0" rIns="0">
            <a:spAutoFit/>
          </a:bodyPr>
          <a:lstStyle/>
          <a:p>
            <a:pPr algn="l">
              <a:lnSpc>
                <a:spcPts val="3120"/>
              </a:lnSpc>
            </a:pPr>
            <a:r>
              <a:rPr lang="en-US" b="true" sz="2600">
                <a:solidFill>
                  <a:srgbClr val="000000"/>
                </a:solidFill>
                <a:latin typeface="Public Sans Bold"/>
                <a:ea typeface="Public Sans Bold"/>
                <a:cs typeface="Public Sans Bold"/>
                <a:sym typeface="Public Sans Bold"/>
              </a:rPr>
              <a:t>Board Risk Oversight</a:t>
            </a:r>
          </a:p>
        </p:txBody>
      </p:sp>
      <p:sp>
        <p:nvSpPr>
          <p:cNvPr name="TextBox 10" id="10"/>
          <p:cNvSpPr txBox="true"/>
          <p:nvPr/>
        </p:nvSpPr>
        <p:spPr>
          <a:xfrm rot="0">
            <a:off x="1596409" y="3484230"/>
            <a:ext cx="7074563" cy="14478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The board should have clear visibility and oversight over the organization’s cyber security posture. This includes allocating resources and setting the right tone at the top.</a:t>
            </a:r>
          </a:p>
        </p:txBody>
      </p:sp>
      <p:sp>
        <p:nvSpPr>
          <p:cNvPr name="TextBox 11" id="11"/>
          <p:cNvSpPr txBox="true"/>
          <p:nvPr/>
        </p:nvSpPr>
        <p:spPr>
          <a:xfrm rot="0">
            <a:off x="10907686" y="2797203"/>
            <a:ext cx="6136804" cy="409575"/>
          </a:xfrm>
          <a:prstGeom prst="rect">
            <a:avLst/>
          </a:prstGeom>
        </p:spPr>
        <p:txBody>
          <a:bodyPr anchor="t" rtlCol="false" tIns="0" lIns="0" bIns="0" rIns="0">
            <a:spAutoFit/>
          </a:bodyPr>
          <a:lstStyle/>
          <a:p>
            <a:pPr algn="l">
              <a:lnSpc>
                <a:spcPts val="3120"/>
              </a:lnSpc>
            </a:pPr>
            <a:r>
              <a:rPr lang="en-US" b="true" sz="2600">
                <a:solidFill>
                  <a:srgbClr val="000000"/>
                </a:solidFill>
                <a:latin typeface="Public Sans Bold"/>
                <a:ea typeface="Public Sans Bold"/>
                <a:cs typeface="Public Sans Bold"/>
                <a:sym typeface="Public Sans Bold"/>
              </a:rPr>
              <a:t>Operating Structures</a:t>
            </a:r>
          </a:p>
        </p:txBody>
      </p:sp>
      <p:sp>
        <p:nvSpPr>
          <p:cNvPr name="TextBox 12" id="12"/>
          <p:cNvSpPr txBox="true"/>
          <p:nvPr/>
        </p:nvSpPr>
        <p:spPr>
          <a:xfrm rot="0">
            <a:off x="10907686" y="3623731"/>
            <a:ext cx="6136804" cy="108585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Establish governance structures where the compliance and IT security teams collaborate to manage cyber threats.</a:t>
            </a:r>
          </a:p>
        </p:txBody>
      </p:sp>
      <p:grpSp>
        <p:nvGrpSpPr>
          <p:cNvPr name="Group 13" id="13"/>
          <p:cNvGrpSpPr/>
          <p:nvPr/>
        </p:nvGrpSpPr>
        <p:grpSpPr>
          <a:xfrm rot="0">
            <a:off x="1787352" y="6048852"/>
            <a:ext cx="7735950" cy="2121900"/>
            <a:chOff x="0" y="0"/>
            <a:chExt cx="10314600" cy="2829200"/>
          </a:xfrm>
        </p:grpSpPr>
        <p:sp>
          <p:nvSpPr>
            <p:cNvPr name="TextBox 14" id="14"/>
            <p:cNvSpPr txBox="true"/>
            <p:nvPr/>
          </p:nvSpPr>
          <p:spPr>
            <a:xfrm rot="0">
              <a:off x="0" y="-9525"/>
              <a:ext cx="10314600" cy="530225"/>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Risk-Aware Culture</a:t>
              </a:r>
            </a:p>
          </p:txBody>
        </p:sp>
        <p:sp>
          <p:nvSpPr>
            <p:cNvPr name="TextBox 15" id="15"/>
            <p:cNvSpPr txBox="true"/>
            <p:nvPr/>
          </p:nvSpPr>
          <p:spPr>
            <a:xfrm rot="0">
              <a:off x="0" y="898800"/>
              <a:ext cx="9837243" cy="19304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Cultivating a risk-aware culture is crucial. Continuous education and training empower employees to identify and respond to cyber threats like phishing, malware, and social engineering.</a:t>
              </a:r>
            </a:p>
          </p:txBody>
        </p:sp>
      </p:grpSp>
      <p:grpSp>
        <p:nvGrpSpPr>
          <p:cNvPr name="Group 16" id="16"/>
          <p:cNvGrpSpPr/>
          <p:nvPr/>
        </p:nvGrpSpPr>
        <p:grpSpPr>
          <a:xfrm rot="0">
            <a:off x="10907686" y="5994660"/>
            <a:ext cx="6855221" cy="2389335"/>
            <a:chOff x="0" y="0"/>
            <a:chExt cx="9140295" cy="3185780"/>
          </a:xfrm>
        </p:grpSpPr>
        <p:sp>
          <p:nvSpPr>
            <p:cNvPr name="TextBox 17" id="17"/>
            <p:cNvSpPr txBox="true"/>
            <p:nvPr/>
          </p:nvSpPr>
          <p:spPr>
            <a:xfrm rot="0">
              <a:off x="0" y="-19050"/>
              <a:ext cx="9140295" cy="539750"/>
            </a:xfrm>
            <a:prstGeom prst="rect">
              <a:avLst/>
            </a:prstGeom>
          </p:spPr>
          <p:txBody>
            <a:bodyPr anchor="t" rtlCol="false" tIns="0" lIns="0" bIns="0" rIns="0">
              <a:spAutoFit/>
            </a:bodyPr>
            <a:lstStyle/>
            <a:p>
              <a:pPr algn="l">
                <a:lnSpc>
                  <a:spcPts val="3120"/>
                </a:lnSpc>
              </a:pPr>
              <a:r>
                <a:rPr lang="en-US" b="true" sz="2600">
                  <a:solidFill>
                    <a:srgbClr val="000000"/>
                  </a:solidFill>
                  <a:latin typeface="Public Sans Bold"/>
                  <a:ea typeface="Public Sans Bold"/>
                  <a:cs typeface="Public Sans Bold"/>
                  <a:sym typeface="Public Sans Bold"/>
                </a:rPr>
                <a:t>Cyber Security Integration</a:t>
              </a:r>
            </a:p>
          </p:txBody>
        </p:sp>
        <p:sp>
          <p:nvSpPr>
            <p:cNvPr name="TextBox 18" id="18"/>
            <p:cNvSpPr txBox="true"/>
            <p:nvPr/>
          </p:nvSpPr>
          <p:spPr>
            <a:xfrm rot="0">
              <a:off x="0" y="772780"/>
              <a:ext cx="9140295" cy="24130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Governance and culture serve as the foundation for a robust cyber security strategy. Establish policies that promote secure practices, enforce compliance, and make security a shared responsibility across the organization.</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15553" y="1240908"/>
            <a:ext cx="16038750" cy="752475"/>
          </a:xfrm>
          <a:prstGeom prst="rect">
            <a:avLst/>
          </a:prstGeom>
        </p:spPr>
        <p:txBody>
          <a:bodyPr anchor="t" rtlCol="false" tIns="0" lIns="0" bIns="0" rIns="0">
            <a:spAutoFit/>
          </a:bodyPr>
          <a:lstStyle/>
          <a:p>
            <a:pPr algn="l">
              <a:lnSpc>
                <a:spcPts val="5999"/>
              </a:lnSpc>
            </a:pPr>
            <a:r>
              <a:rPr lang="en-US" b="true" sz="4999">
                <a:solidFill>
                  <a:srgbClr val="000000"/>
                </a:solidFill>
                <a:latin typeface="Signika Bold"/>
                <a:ea typeface="Signika Bold"/>
                <a:cs typeface="Signika Bold"/>
                <a:sym typeface="Signika Bold"/>
              </a:rPr>
              <a:t>Strategy and Objective Setting</a:t>
            </a:r>
          </a:p>
        </p:txBody>
      </p:sp>
      <p:sp>
        <p:nvSpPr>
          <p:cNvPr name="TextBox 3" id="3"/>
          <p:cNvSpPr txBox="true"/>
          <p:nvPr/>
        </p:nvSpPr>
        <p:spPr>
          <a:xfrm rot="0">
            <a:off x="1028700" y="2413242"/>
            <a:ext cx="8711318" cy="476250"/>
          </a:xfrm>
          <a:prstGeom prst="rect">
            <a:avLst/>
          </a:prstGeom>
        </p:spPr>
        <p:txBody>
          <a:bodyPr anchor="t" rtlCol="false" tIns="0" lIns="0" bIns="0" rIns="0">
            <a:spAutoFit/>
          </a:bodyPr>
          <a:lstStyle/>
          <a:p>
            <a:pPr algn="l">
              <a:lnSpc>
                <a:spcPts val="3600"/>
              </a:lnSpc>
            </a:pPr>
            <a:r>
              <a:rPr lang="en-US" sz="3000">
                <a:solidFill>
                  <a:srgbClr val="000000"/>
                </a:solidFill>
                <a:latin typeface="Public Sans"/>
                <a:ea typeface="Public Sans"/>
                <a:cs typeface="Public Sans"/>
                <a:sym typeface="Public Sans"/>
              </a:rPr>
              <a:t>Aligning Cyber Security with Business Goals</a:t>
            </a:r>
          </a:p>
        </p:txBody>
      </p:sp>
      <p:grpSp>
        <p:nvGrpSpPr>
          <p:cNvPr name="Group 4" id="4"/>
          <p:cNvGrpSpPr/>
          <p:nvPr/>
        </p:nvGrpSpPr>
        <p:grpSpPr>
          <a:xfrm rot="0">
            <a:off x="1124625" y="3328401"/>
            <a:ext cx="7735950" cy="2051304"/>
            <a:chOff x="0" y="0"/>
            <a:chExt cx="10314600" cy="2735072"/>
          </a:xfrm>
        </p:grpSpPr>
        <p:sp>
          <p:nvSpPr>
            <p:cNvPr name="TextBox 5" id="5"/>
            <p:cNvSpPr txBox="true"/>
            <p:nvPr/>
          </p:nvSpPr>
          <p:spPr>
            <a:xfrm rot="0">
              <a:off x="0" y="-19050"/>
              <a:ext cx="10314600" cy="775250"/>
            </a:xfrm>
            <a:prstGeom prst="rect">
              <a:avLst/>
            </a:prstGeom>
          </p:spPr>
          <p:txBody>
            <a:bodyPr anchor="t" rtlCol="false" tIns="0" lIns="0" bIns="0" rIns="0">
              <a:spAutoFit/>
            </a:bodyPr>
            <a:lstStyle/>
            <a:p>
              <a:pPr algn="l">
                <a:lnSpc>
                  <a:spcPts val="3120"/>
                </a:lnSpc>
              </a:pPr>
              <a:r>
                <a:rPr lang="en-US" b="true" sz="2600">
                  <a:solidFill>
                    <a:srgbClr val="000000"/>
                  </a:solidFill>
                  <a:latin typeface="Public Sans Bold"/>
                  <a:ea typeface="Public Sans Bold"/>
                  <a:cs typeface="Public Sans Bold"/>
                  <a:sym typeface="Public Sans Bold"/>
                </a:rPr>
                <a:t>Analyzing Business Context</a:t>
              </a:r>
            </a:p>
          </p:txBody>
        </p:sp>
        <p:sp>
          <p:nvSpPr>
            <p:cNvPr name="TextBox 6" id="6"/>
            <p:cNvSpPr txBox="true"/>
            <p:nvPr/>
          </p:nvSpPr>
          <p:spPr>
            <a:xfrm rot="0">
              <a:off x="0" y="804672"/>
              <a:ext cx="10314600" cy="19304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Understand the internal and external factors that impact the organization’s exposure to cyber risks. This includes industry trends, regulatory changes, and technological advancements.</a:t>
              </a:r>
            </a:p>
          </p:txBody>
        </p:sp>
      </p:grpSp>
      <p:grpSp>
        <p:nvGrpSpPr>
          <p:cNvPr name="Group 7" id="7"/>
          <p:cNvGrpSpPr/>
          <p:nvPr/>
        </p:nvGrpSpPr>
        <p:grpSpPr>
          <a:xfrm rot="0">
            <a:off x="9418305" y="3328401"/>
            <a:ext cx="7735950" cy="1327404"/>
            <a:chOff x="0" y="0"/>
            <a:chExt cx="10314600" cy="1769872"/>
          </a:xfrm>
        </p:grpSpPr>
        <p:sp>
          <p:nvSpPr>
            <p:cNvPr name="TextBox 8" id="8"/>
            <p:cNvSpPr txBox="true"/>
            <p:nvPr/>
          </p:nvSpPr>
          <p:spPr>
            <a:xfrm rot="0">
              <a:off x="0" y="-19050"/>
              <a:ext cx="10314600" cy="775250"/>
            </a:xfrm>
            <a:prstGeom prst="rect">
              <a:avLst/>
            </a:prstGeom>
          </p:spPr>
          <p:txBody>
            <a:bodyPr anchor="t" rtlCol="false" tIns="0" lIns="0" bIns="0" rIns="0">
              <a:spAutoFit/>
            </a:bodyPr>
            <a:lstStyle/>
            <a:p>
              <a:pPr algn="l">
                <a:lnSpc>
                  <a:spcPts val="3120"/>
                </a:lnSpc>
              </a:pPr>
              <a:r>
                <a:rPr lang="en-US" b="true" sz="2600">
                  <a:solidFill>
                    <a:srgbClr val="000000"/>
                  </a:solidFill>
                  <a:latin typeface="Public Sans Bold"/>
                  <a:ea typeface="Public Sans Bold"/>
                  <a:cs typeface="Public Sans Bold"/>
                  <a:sym typeface="Public Sans Bold"/>
                </a:rPr>
                <a:t>Defining Risk Appetite</a:t>
              </a:r>
            </a:p>
          </p:txBody>
        </p:sp>
        <p:sp>
          <p:nvSpPr>
            <p:cNvPr name="TextBox 9" id="9"/>
            <p:cNvSpPr txBox="true"/>
            <p:nvPr/>
          </p:nvSpPr>
          <p:spPr>
            <a:xfrm rot="0">
              <a:off x="0" y="804672"/>
              <a:ext cx="10314600" cy="9652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Clearly articulate the organization’s tolerance for cyber risks, helping prioritize resource allocation.</a:t>
              </a:r>
            </a:p>
          </p:txBody>
        </p:sp>
      </p:grpSp>
      <p:grpSp>
        <p:nvGrpSpPr>
          <p:cNvPr name="Group 10" id="10"/>
          <p:cNvGrpSpPr/>
          <p:nvPr/>
        </p:nvGrpSpPr>
        <p:grpSpPr>
          <a:xfrm rot="0">
            <a:off x="1124625" y="6549517"/>
            <a:ext cx="7735950" cy="1512729"/>
            <a:chOff x="0" y="0"/>
            <a:chExt cx="10314600" cy="2016972"/>
          </a:xfrm>
        </p:grpSpPr>
        <p:sp>
          <p:nvSpPr>
            <p:cNvPr name="TextBox 11" id="11"/>
            <p:cNvSpPr txBox="true"/>
            <p:nvPr/>
          </p:nvSpPr>
          <p:spPr>
            <a:xfrm rot="0">
              <a:off x="0" y="-9525"/>
              <a:ext cx="10314600" cy="530225"/>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Aligning Objectives</a:t>
              </a:r>
            </a:p>
          </p:txBody>
        </p:sp>
        <p:sp>
          <p:nvSpPr>
            <p:cNvPr name="TextBox 12" id="12"/>
            <p:cNvSpPr txBox="true"/>
            <p:nvPr/>
          </p:nvSpPr>
          <p:spPr>
            <a:xfrm rot="0">
              <a:off x="0" y="569172"/>
              <a:ext cx="10314600" cy="14478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Ensure cyber security objectives are aligned with overall business goals, balancing protection with the need for innovation and growth.</a:t>
              </a:r>
            </a:p>
          </p:txBody>
        </p:sp>
      </p:grpSp>
      <p:grpSp>
        <p:nvGrpSpPr>
          <p:cNvPr name="Group 13" id="13"/>
          <p:cNvGrpSpPr/>
          <p:nvPr/>
        </p:nvGrpSpPr>
        <p:grpSpPr>
          <a:xfrm rot="0">
            <a:off x="9418305" y="6258846"/>
            <a:ext cx="7735950" cy="1689354"/>
            <a:chOff x="0" y="0"/>
            <a:chExt cx="10314600" cy="2252472"/>
          </a:xfrm>
        </p:grpSpPr>
        <p:sp>
          <p:nvSpPr>
            <p:cNvPr name="TextBox 14" id="14"/>
            <p:cNvSpPr txBox="true"/>
            <p:nvPr/>
          </p:nvSpPr>
          <p:spPr>
            <a:xfrm rot="0">
              <a:off x="0" y="-19050"/>
              <a:ext cx="10314600" cy="775250"/>
            </a:xfrm>
            <a:prstGeom prst="rect">
              <a:avLst/>
            </a:prstGeom>
          </p:spPr>
          <p:txBody>
            <a:bodyPr anchor="t" rtlCol="false" tIns="0" lIns="0" bIns="0" rIns="0">
              <a:spAutoFit/>
            </a:bodyPr>
            <a:lstStyle/>
            <a:p>
              <a:pPr algn="l">
                <a:lnSpc>
                  <a:spcPts val="3120"/>
                </a:lnSpc>
              </a:pPr>
              <a:r>
                <a:rPr lang="en-US" b="true" sz="2600">
                  <a:solidFill>
                    <a:srgbClr val="000000"/>
                  </a:solidFill>
                  <a:latin typeface="Public Sans Bold"/>
                  <a:ea typeface="Public Sans Bold"/>
                  <a:cs typeface="Public Sans Bold"/>
                  <a:sym typeface="Public Sans Bold"/>
                </a:rPr>
                <a:t>Cyber Security Integration</a:t>
              </a:r>
            </a:p>
          </p:txBody>
        </p:sp>
        <p:sp>
          <p:nvSpPr>
            <p:cNvPr name="TextBox 15" id="15"/>
            <p:cNvSpPr txBox="true"/>
            <p:nvPr/>
          </p:nvSpPr>
          <p:spPr>
            <a:xfrm rot="0">
              <a:off x="0" y="804672"/>
              <a:ext cx="10314600" cy="14478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A cyber security strategy should align with the broader risk management framework, setting clear objectives for data protection, incident response, and compliance.</a:t>
              </a:r>
            </a:p>
          </p:txBody>
        </p:sp>
      </p:grpSp>
      <p:sp>
        <p:nvSpPr>
          <p:cNvPr name="Freeform 16" id="16"/>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3"/>
            <a:stretch>
              <a:fillRect l="-29456" t="-275948" r="-32097" b="-344846"/>
            </a:stretch>
          </a:blipFill>
        </p:spPr>
      </p:sp>
      <p:sp>
        <p:nvSpPr>
          <p:cNvPr name="TextBox 17" id="17"/>
          <p:cNvSpPr txBox="true"/>
          <p:nvPr/>
        </p:nvSpPr>
        <p:spPr>
          <a:xfrm rot="0">
            <a:off x="971728" y="5564561"/>
            <a:ext cx="7727340"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image to trigger emotional response )</a:t>
            </a:r>
          </a:p>
        </p:txBody>
      </p:sp>
      <p:sp>
        <p:nvSpPr>
          <p:cNvPr name="TextBox 18" id="18"/>
          <p:cNvSpPr txBox="true"/>
          <p:nvPr/>
        </p:nvSpPr>
        <p:spPr>
          <a:xfrm rot="0">
            <a:off x="1028700" y="8490871"/>
            <a:ext cx="7727340"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image to trigger emotional response )</a:t>
            </a:r>
          </a:p>
        </p:txBody>
      </p:sp>
      <p:sp>
        <p:nvSpPr>
          <p:cNvPr name="TextBox 19" id="19"/>
          <p:cNvSpPr txBox="true"/>
          <p:nvPr/>
        </p:nvSpPr>
        <p:spPr>
          <a:xfrm rot="0">
            <a:off x="9418305" y="5564561"/>
            <a:ext cx="7727340"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image to trigger emotional response )</a:t>
            </a:r>
          </a:p>
        </p:txBody>
      </p:sp>
      <p:sp>
        <p:nvSpPr>
          <p:cNvPr name="TextBox 20" id="20"/>
          <p:cNvSpPr txBox="true"/>
          <p:nvPr/>
        </p:nvSpPr>
        <p:spPr>
          <a:xfrm rot="0">
            <a:off x="9531960" y="8490871"/>
            <a:ext cx="7727340"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image to trigger emotional response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15553" y="1240908"/>
            <a:ext cx="16038750" cy="752475"/>
          </a:xfrm>
          <a:prstGeom prst="rect">
            <a:avLst/>
          </a:prstGeom>
        </p:spPr>
        <p:txBody>
          <a:bodyPr anchor="t" rtlCol="false" tIns="0" lIns="0" bIns="0" rIns="0">
            <a:spAutoFit/>
          </a:bodyPr>
          <a:lstStyle/>
          <a:p>
            <a:pPr algn="l">
              <a:lnSpc>
                <a:spcPts val="5999"/>
              </a:lnSpc>
            </a:pPr>
            <a:r>
              <a:rPr lang="en-US" sz="4999">
                <a:solidFill>
                  <a:srgbClr val="000000"/>
                </a:solidFill>
                <a:latin typeface="Signika"/>
                <a:ea typeface="Signika"/>
                <a:cs typeface="Signika"/>
                <a:sym typeface="Signika"/>
              </a:rPr>
              <a:t>Performance</a:t>
            </a:r>
          </a:p>
        </p:txBody>
      </p:sp>
      <p:sp>
        <p:nvSpPr>
          <p:cNvPr name="TextBox 3" id="3"/>
          <p:cNvSpPr txBox="true"/>
          <p:nvPr/>
        </p:nvSpPr>
        <p:spPr>
          <a:xfrm rot="0">
            <a:off x="1115553" y="1937751"/>
            <a:ext cx="16038750" cy="640800"/>
          </a:xfrm>
          <a:prstGeom prst="rect">
            <a:avLst/>
          </a:prstGeom>
        </p:spPr>
        <p:txBody>
          <a:bodyPr anchor="t" rtlCol="false" tIns="0" lIns="0" bIns="0" rIns="0">
            <a:spAutoFit/>
          </a:bodyPr>
          <a:lstStyle/>
          <a:p>
            <a:pPr algn="l">
              <a:lnSpc>
                <a:spcPts val="3600"/>
              </a:lnSpc>
            </a:pPr>
            <a:r>
              <a:rPr lang="en-US" sz="3000">
                <a:solidFill>
                  <a:srgbClr val="000000"/>
                </a:solidFill>
                <a:latin typeface="Public Sans"/>
                <a:ea typeface="Public Sans"/>
                <a:cs typeface="Public Sans"/>
                <a:sym typeface="Public Sans"/>
              </a:rPr>
              <a:t>Managing and Responding to Cyber Threats</a:t>
            </a:r>
          </a:p>
        </p:txBody>
      </p:sp>
      <p:sp>
        <p:nvSpPr>
          <p:cNvPr name="TextBox 4" id="4"/>
          <p:cNvSpPr txBox="true"/>
          <p:nvPr/>
        </p:nvSpPr>
        <p:spPr>
          <a:xfrm rot="0">
            <a:off x="1028700" y="2867009"/>
            <a:ext cx="7735950" cy="400050"/>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Identifying and Assessing Risks</a:t>
            </a:r>
          </a:p>
        </p:txBody>
      </p:sp>
      <p:sp>
        <p:nvSpPr>
          <p:cNvPr name="TextBox 5" id="5"/>
          <p:cNvSpPr txBox="true"/>
          <p:nvPr/>
        </p:nvSpPr>
        <p:spPr>
          <a:xfrm rot="0">
            <a:off x="1028700" y="3391725"/>
            <a:ext cx="7735950" cy="108585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Develop a risk inventory identifying all potential cyber threats, including malware, phishing, ransomware, and Denial of Service (DoS) attacks.</a:t>
            </a:r>
          </a:p>
        </p:txBody>
      </p:sp>
      <p:sp>
        <p:nvSpPr>
          <p:cNvPr name="TextBox 6" id="6"/>
          <p:cNvSpPr txBox="true"/>
          <p:nvPr/>
        </p:nvSpPr>
        <p:spPr>
          <a:xfrm rot="0">
            <a:off x="9130284" y="2867009"/>
            <a:ext cx="7735950" cy="400050"/>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Risk Prioritization</a:t>
            </a:r>
          </a:p>
        </p:txBody>
      </p:sp>
      <p:sp>
        <p:nvSpPr>
          <p:cNvPr name="TextBox 7" id="7"/>
          <p:cNvSpPr txBox="true"/>
          <p:nvPr/>
        </p:nvSpPr>
        <p:spPr>
          <a:xfrm rot="0">
            <a:off x="9130284" y="3391725"/>
            <a:ext cx="7735950" cy="108585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Rank risks based on their likelihood and potential impact. Prioritize threats to sensitive data and critical systems.</a:t>
            </a:r>
          </a:p>
        </p:txBody>
      </p:sp>
      <p:sp>
        <p:nvSpPr>
          <p:cNvPr name="TextBox 8" id="8"/>
          <p:cNvSpPr txBox="true"/>
          <p:nvPr/>
        </p:nvSpPr>
        <p:spPr>
          <a:xfrm rot="0">
            <a:off x="1028700" y="6451457"/>
            <a:ext cx="7735950" cy="400050"/>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Implementing Controls</a:t>
            </a:r>
          </a:p>
        </p:txBody>
      </p:sp>
      <p:sp>
        <p:nvSpPr>
          <p:cNvPr name="TextBox 9" id="9"/>
          <p:cNvSpPr txBox="true"/>
          <p:nvPr/>
        </p:nvSpPr>
        <p:spPr>
          <a:xfrm rot="0">
            <a:off x="1028700" y="6976173"/>
            <a:ext cx="7735950" cy="108585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Implement preventative measures such as firewalls, intrusion detection systems, and regular software updates to minimize cyber attack risks.</a:t>
            </a:r>
          </a:p>
        </p:txBody>
      </p:sp>
      <p:sp>
        <p:nvSpPr>
          <p:cNvPr name="TextBox 10" id="10"/>
          <p:cNvSpPr txBox="true"/>
          <p:nvPr/>
        </p:nvSpPr>
        <p:spPr>
          <a:xfrm rot="0">
            <a:off x="9130284" y="6451457"/>
            <a:ext cx="7735950" cy="400050"/>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Cyber Security Integration</a:t>
            </a:r>
          </a:p>
        </p:txBody>
      </p:sp>
      <p:sp>
        <p:nvSpPr>
          <p:cNvPr name="TextBox 11" id="11"/>
          <p:cNvSpPr txBox="true"/>
          <p:nvPr/>
        </p:nvSpPr>
        <p:spPr>
          <a:xfrm rot="0">
            <a:off x="9130284" y="6976173"/>
            <a:ext cx="7735950" cy="180975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A proactive approach to risk performance involves continuous monitoring of cyber threats. Utilize analytics and threat intelligence to identify vulnerabilities and test systems regularly to ensure control effectiveness.</a:t>
            </a:r>
          </a:p>
        </p:txBody>
      </p:sp>
      <p:sp>
        <p:nvSpPr>
          <p:cNvPr name="Freeform 12" id="12"/>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3"/>
            <a:stretch>
              <a:fillRect l="-29456" t="-275948" r="-32097" b="-344846"/>
            </a:stretch>
          </a:blipFill>
        </p:spPr>
      </p:sp>
      <p:sp>
        <p:nvSpPr>
          <p:cNvPr name="TextBox 13" id="13"/>
          <p:cNvSpPr txBox="true"/>
          <p:nvPr/>
        </p:nvSpPr>
        <p:spPr>
          <a:xfrm rot="0">
            <a:off x="1028700" y="4743450"/>
            <a:ext cx="7727340"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image to trigger emotional response )</a:t>
            </a:r>
          </a:p>
        </p:txBody>
      </p:sp>
      <p:sp>
        <p:nvSpPr>
          <p:cNvPr name="TextBox 14" id="14"/>
          <p:cNvSpPr txBox="true"/>
          <p:nvPr/>
        </p:nvSpPr>
        <p:spPr>
          <a:xfrm rot="0">
            <a:off x="9130284" y="4721566"/>
            <a:ext cx="7727340"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image to trigger emotional response )</a:t>
            </a:r>
          </a:p>
        </p:txBody>
      </p:sp>
      <p:sp>
        <p:nvSpPr>
          <p:cNvPr name="TextBox 15" id="15"/>
          <p:cNvSpPr txBox="true"/>
          <p:nvPr/>
        </p:nvSpPr>
        <p:spPr>
          <a:xfrm rot="0">
            <a:off x="661446" y="8858250"/>
            <a:ext cx="7727340"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image to trigger emotional response )</a:t>
            </a:r>
          </a:p>
        </p:txBody>
      </p:sp>
      <p:sp>
        <p:nvSpPr>
          <p:cNvPr name="TextBox 16" id="16"/>
          <p:cNvSpPr txBox="true"/>
          <p:nvPr/>
        </p:nvSpPr>
        <p:spPr>
          <a:xfrm rot="0">
            <a:off x="9144000" y="8804973"/>
            <a:ext cx="7727340"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image to trigger emotional response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15553" y="1240908"/>
            <a:ext cx="16038750" cy="752475"/>
          </a:xfrm>
          <a:prstGeom prst="rect">
            <a:avLst/>
          </a:prstGeom>
        </p:spPr>
        <p:txBody>
          <a:bodyPr anchor="t" rtlCol="false" tIns="0" lIns="0" bIns="0" rIns="0">
            <a:spAutoFit/>
          </a:bodyPr>
          <a:lstStyle/>
          <a:p>
            <a:pPr algn="l">
              <a:lnSpc>
                <a:spcPts val="5999"/>
              </a:lnSpc>
            </a:pPr>
            <a:r>
              <a:rPr lang="en-US" sz="4999">
                <a:solidFill>
                  <a:srgbClr val="000000"/>
                </a:solidFill>
                <a:latin typeface="Signika"/>
                <a:ea typeface="Signika"/>
                <a:cs typeface="Signika"/>
                <a:sym typeface="Signika"/>
              </a:rPr>
              <a:t>Review and Revision</a:t>
            </a:r>
          </a:p>
        </p:txBody>
      </p:sp>
      <p:sp>
        <p:nvSpPr>
          <p:cNvPr name="TextBox 3" id="3"/>
          <p:cNvSpPr txBox="true"/>
          <p:nvPr/>
        </p:nvSpPr>
        <p:spPr>
          <a:xfrm rot="0">
            <a:off x="1115553" y="1937751"/>
            <a:ext cx="16038750" cy="476250"/>
          </a:xfrm>
          <a:prstGeom prst="rect">
            <a:avLst/>
          </a:prstGeom>
        </p:spPr>
        <p:txBody>
          <a:bodyPr anchor="t" rtlCol="false" tIns="0" lIns="0" bIns="0" rIns="0">
            <a:spAutoFit/>
          </a:bodyPr>
          <a:lstStyle/>
          <a:p>
            <a:pPr algn="l">
              <a:lnSpc>
                <a:spcPts val="3600"/>
              </a:lnSpc>
            </a:pPr>
            <a:r>
              <a:rPr lang="en-US" sz="3000">
                <a:solidFill>
                  <a:srgbClr val="000000"/>
                </a:solidFill>
                <a:latin typeface="Maven Pro"/>
                <a:ea typeface="Maven Pro"/>
                <a:cs typeface="Maven Pro"/>
                <a:sym typeface="Maven Pro"/>
              </a:rPr>
              <a:t>Adapting to the Evolving Threat Landscape</a:t>
            </a:r>
          </a:p>
        </p:txBody>
      </p:sp>
      <p:grpSp>
        <p:nvGrpSpPr>
          <p:cNvPr name="Group 4" id="4"/>
          <p:cNvGrpSpPr/>
          <p:nvPr/>
        </p:nvGrpSpPr>
        <p:grpSpPr>
          <a:xfrm rot="0">
            <a:off x="1028700" y="2796149"/>
            <a:ext cx="16038750" cy="1165940"/>
            <a:chOff x="0" y="0"/>
            <a:chExt cx="21385000" cy="1554586"/>
          </a:xfrm>
        </p:grpSpPr>
        <p:sp>
          <p:nvSpPr>
            <p:cNvPr name="TextBox 5" id="5"/>
            <p:cNvSpPr txBox="true"/>
            <p:nvPr/>
          </p:nvSpPr>
          <p:spPr>
            <a:xfrm rot="0">
              <a:off x="0" y="-9525"/>
              <a:ext cx="21385000" cy="530225"/>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Monitoring and Revising Controls</a:t>
              </a:r>
            </a:p>
          </p:txBody>
        </p:sp>
        <p:sp>
          <p:nvSpPr>
            <p:cNvPr name="TextBox 6" id="6"/>
            <p:cNvSpPr txBox="true"/>
            <p:nvPr/>
          </p:nvSpPr>
          <p:spPr>
            <a:xfrm rot="0">
              <a:off x="0" y="589386"/>
              <a:ext cx="21385000" cy="9652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Continuously monitor the effectiveness of cyber security measures. Revise policies and strategies as new threats emerge.</a:t>
              </a:r>
            </a:p>
          </p:txBody>
        </p:sp>
      </p:grpSp>
      <p:sp>
        <p:nvSpPr>
          <p:cNvPr name="TextBox 7" id="7"/>
          <p:cNvSpPr txBox="true"/>
          <p:nvPr/>
        </p:nvSpPr>
        <p:spPr>
          <a:xfrm rot="0">
            <a:off x="1028700" y="4560149"/>
            <a:ext cx="16038750" cy="400050"/>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Adapting to Change</a:t>
            </a:r>
          </a:p>
        </p:txBody>
      </p:sp>
      <p:sp>
        <p:nvSpPr>
          <p:cNvPr name="TextBox 8" id="8"/>
          <p:cNvSpPr txBox="true"/>
          <p:nvPr/>
        </p:nvSpPr>
        <p:spPr>
          <a:xfrm rot="0">
            <a:off x="1028700" y="4993426"/>
            <a:ext cx="16038750" cy="7239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As the cyber threat landscape evolves, so should risk management strategies. Organizations should adapt to new attack types, such as ransomware variants or advanced social engineering tactics.</a:t>
            </a:r>
          </a:p>
        </p:txBody>
      </p:sp>
      <p:sp>
        <p:nvSpPr>
          <p:cNvPr name="TextBox 9" id="9"/>
          <p:cNvSpPr txBox="true"/>
          <p:nvPr/>
        </p:nvSpPr>
        <p:spPr>
          <a:xfrm rot="0">
            <a:off x="1028700" y="6232231"/>
            <a:ext cx="16038750" cy="400050"/>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Cyber Security Integration</a:t>
            </a:r>
          </a:p>
        </p:txBody>
      </p:sp>
      <p:sp>
        <p:nvSpPr>
          <p:cNvPr name="TextBox 10" id="10"/>
          <p:cNvSpPr txBox="true"/>
          <p:nvPr/>
        </p:nvSpPr>
        <p:spPr>
          <a:xfrm rot="0">
            <a:off x="1028700" y="6665507"/>
            <a:ext cx="16038750" cy="7239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Treat cyber security as an ongoing process, regularly updating security policies, conducting audits, and addressing new vulnerabilities.</a:t>
            </a:r>
          </a:p>
        </p:txBody>
      </p:sp>
      <p:sp>
        <p:nvSpPr>
          <p:cNvPr name="Freeform 11" id="11"/>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3"/>
            <a:stretch>
              <a:fillRect l="-29456" t="-275948" r="-32097" b="-344846"/>
            </a:stretch>
          </a:blipFill>
        </p:spPr>
      </p:sp>
      <p:sp>
        <p:nvSpPr>
          <p:cNvPr name="TextBox 12" id="12"/>
          <p:cNvSpPr txBox="true"/>
          <p:nvPr/>
        </p:nvSpPr>
        <p:spPr>
          <a:xfrm rot="0">
            <a:off x="3119835" y="8179982"/>
            <a:ext cx="10257333"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background image to trigger emotional response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377512" y="652462"/>
            <a:ext cx="13126871" cy="752475"/>
          </a:xfrm>
          <a:prstGeom prst="rect">
            <a:avLst/>
          </a:prstGeom>
        </p:spPr>
        <p:txBody>
          <a:bodyPr anchor="t" rtlCol="false" tIns="0" lIns="0" bIns="0" rIns="0">
            <a:spAutoFit/>
          </a:bodyPr>
          <a:lstStyle/>
          <a:p>
            <a:pPr algn="l">
              <a:lnSpc>
                <a:spcPts val="5999"/>
              </a:lnSpc>
            </a:pPr>
            <a:r>
              <a:rPr lang="en-US" sz="4999">
                <a:solidFill>
                  <a:srgbClr val="000000"/>
                </a:solidFill>
                <a:latin typeface="Signika"/>
                <a:ea typeface="Signika"/>
                <a:cs typeface="Signika"/>
                <a:sym typeface="Signika"/>
              </a:rPr>
              <a:t>Information, Communication, and Reporting</a:t>
            </a:r>
          </a:p>
        </p:txBody>
      </p:sp>
      <p:sp>
        <p:nvSpPr>
          <p:cNvPr name="TextBox 3" id="3"/>
          <p:cNvSpPr txBox="true"/>
          <p:nvPr/>
        </p:nvSpPr>
        <p:spPr>
          <a:xfrm rot="0">
            <a:off x="1115553" y="1937751"/>
            <a:ext cx="16038750" cy="476250"/>
          </a:xfrm>
          <a:prstGeom prst="rect">
            <a:avLst/>
          </a:prstGeom>
        </p:spPr>
        <p:txBody>
          <a:bodyPr anchor="t" rtlCol="false" tIns="0" lIns="0" bIns="0" rIns="0">
            <a:spAutoFit/>
          </a:bodyPr>
          <a:lstStyle/>
          <a:p>
            <a:pPr algn="l">
              <a:lnSpc>
                <a:spcPts val="3600"/>
              </a:lnSpc>
            </a:pPr>
            <a:r>
              <a:rPr lang="en-US" sz="3000">
                <a:solidFill>
                  <a:srgbClr val="000000"/>
                </a:solidFill>
                <a:latin typeface="Maven Pro"/>
                <a:ea typeface="Maven Pro"/>
                <a:cs typeface="Maven Pro"/>
                <a:sym typeface="Maven Pro"/>
              </a:rPr>
              <a:t>Ensuring Transparency and Accountability</a:t>
            </a:r>
          </a:p>
        </p:txBody>
      </p:sp>
      <p:grpSp>
        <p:nvGrpSpPr>
          <p:cNvPr name="Group 4" id="4"/>
          <p:cNvGrpSpPr/>
          <p:nvPr/>
        </p:nvGrpSpPr>
        <p:grpSpPr>
          <a:xfrm rot="0">
            <a:off x="1204998" y="3147426"/>
            <a:ext cx="6924443" cy="1239091"/>
            <a:chOff x="0" y="0"/>
            <a:chExt cx="9232590" cy="1652122"/>
          </a:xfrm>
        </p:grpSpPr>
        <p:sp>
          <p:nvSpPr>
            <p:cNvPr name="TextBox 5" id="5"/>
            <p:cNvSpPr txBox="true"/>
            <p:nvPr/>
          </p:nvSpPr>
          <p:spPr>
            <a:xfrm rot="0">
              <a:off x="0" y="-9525"/>
              <a:ext cx="9232590" cy="530225"/>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Leveraging Technology for Communication</a:t>
              </a:r>
            </a:p>
          </p:txBody>
        </p:sp>
        <p:sp>
          <p:nvSpPr>
            <p:cNvPr name="TextBox 6" id="6"/>
            <p:cNvSpPr txBox="true"/>
            <p:nvPr/>
          </p:nvSpPr>
          <p:spPr>
            <a:xfrm rot="0">
              <a:off x="0" y="686922"/>
              <a:ext cx="9232590" cy="9652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Use technology to facilitate communication about cyber risks across the organization.</a:t>
              </a:r>
            </a:p>
          </p:txBody>
        </p:sp>
      </p:grpSp>
      <p:grpSp>
        <p:nvGrpSpPr>
          <p:cNvPr name="Group 7" id="7"/>
          <p:cNvGrpSpPr/>
          <p:nvPr/>
        </p:nvGrpSpPr>
        <p:grpSpPr>
          <a:xfrm rot="0">
            <a:off x="9959650" y="3147426"/>
            <a:ext cx="6661896" cy="1601041"/>
            <a:chOff x="0" y="0"/>
            <a:chExt cx="8882529" cy="2134722"/>
          </a:xfrm>
        </p:grpSpPr>
        <p:sp>
          <p:nvSpPr>
            <p:cNvPr name="TextBox 8" id="8"/>
            <p:cNvSpPr txBox="true"/>
            <p:nvPr/>
          </p:nvSpPr>
          <p:spPr>
            <a:xfrm rot="0">
              <a:off x="0" y="-9525"/>
              <a:ext cx="8882529" cy="530225"/>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Two-Way Communication Channels</a:t>
              </a:r>
            </a:p>
          </p:txBody>
        </p:sp>
        <p:sp>
          <p:nvSpPr>
            <p:cNvPr name="TextBox 9" id="9"/>
            <p:cNvSpPr txBox="true"/>
            <p:nvPr/>
          </p:nvSpPr>
          <p:spPr>
            <a:xfrm rot="0">
              <a:off x="0" y="686922"/>
              <a:ext cx="8882529" cy="14478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Establish clear communication channels for reporting suspicious activities and sharing best practices.</a:t>
              </a:r>
            </a:p>
          </p:txBody>
        </p:sp>
      </p:grpSp>
      <p:grpSp>
        <p:nvGrpSpPr>
          <p:cNvPr name="Group 10" id="10"/>
          <p:cNvGrpSpPr/>
          <p:nvPr/>
        </p:nvGrpSpPr>
        <p:grpSpPr>
          <a:xfrm rot="0">
            <a:off x="1204998" y="5928126"/>
            <a:ext cx="7735950" cy="1601042"/>
            <a:chOff x="0" y="0"/>
            <a:chExt cx="10314600" cy="2134722"/>
          </a:xfrm>
        </p:grpSpPr>
        <p:sp>
          <p:nvSpPr>
            <p:cNvPr name="TextBox 11" id="11"/>
            <p:cNvSpPr txBox="true"/>
            <p:nvPr/>
          </p:nvSpPr>
          <p:spPr>
            <a:xfrm rot="0">
              <a:off x="0" y="-9525"/>
              <a:ext cx="10314600" cy="530225"/>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Reporting on Performance</a:t>
              </a:r>
            </a:p>
          </p:txBody>
        </p:sp>
        <p:sp>
          <p:nvSpPr>
            <p:cNvPr name="TextBox 12" id="12"/>
            <p:cNvSpPr txBox="true"/>
            <p:nvPr/>
          </p:nvSpPr>
          <p:spPr>
            <a:xfrm rot="0">
              <a:off x="0" y="686922"/>
              <a:ext cx="10314600" cy="14478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Provide tailored reports to stakeholders outlining cyber risk management performance, highlighting areas for improvement.</a:t>
              </a:r>
            </a:p>
          </p:txBody>
        </p:sp>
      </p:grpSp>
      <p:grpSp>
        <p:nvGrpSpPr>
          <p:cNvPr name="Group 13" id="13"/>
          <p:cNvGrpSpPr/>
          <p:nvPr/>
        </p:nvGrpSpPr>
        <p:grpSpPr>
          <a:xfrm rot="0">
            <a:off x="9959650" y="5928126"/>
            <a:ext cx="7299650" cy="1962992"/>
            <a:chOff x="0" y="0"/>
            <a:chExt cx="9732867" cy="2617322"/>
          </a:xfrm>
        </p:grpSpPr>
        <p:sp>
          <p:nvSpPr>
            <p:cNvPr name="TextBox 14" id="14"/>
            <p:cNvSpPr txBox="true"/>
            <p:nvPr/>
          </p:nvSpPr>
          <p:spPr>
            <a:xfrm rot="0">
              <a:off x="0" y="-9525"/>
              <a:ext cx="9732867" cy="530225"/>
            </a:xfrm>
            <a:prstGeom prst="rect">
              <a:avLst/>
            </a:prstGeom>
          </p:spPr>
          <p:txBody>
            <a:bodyPr anchor="t" rtlCol="false" tIns="0" lIns="0" bIns="0" rIns="0">
              <a:spAutoFit/>
            </a:bodyPr>
            <a:lstStyle/>
            <a:p>
              <a:pPr algn="l">
                <a:lnSpc>
                  <a:spcPts val="3120"/>
                </a:lnSpc>
              </a:pPr>
              <a:r>
                <a:rPr lang="en-US" b="true" sz="2600">
                  <a:solidFill>
                    <a:srgbClr val="000000"/>
                  </a:solidFill>
                  <a:latin typeface="Maven Pro Bold"/>
                  <a:ea typeface="Maven Pro Bold"/>
                  <a:cs typeface="Maven Pro Bold"/>
                  <a:sym typeface="Maven Pro Bold"/>
                </a:rPr>
                <a:t>Cyber Security Integration</a:t>
              </a:r>
            </a:p>
          </p:txBody>
        </p:sp>
        <p:sp>
          <p:nvSpPr>
            <p:cNvPr name="TextBox 15" id="15"/>
            <p:cNvSpPr txBox="true"/>
            <p:nvPr/>
          </p:nvSpPr>
          <p:spPr>
            <a:xfrm rot="0">
              <a:off x="0" y="686922"/>
              <a:ext cx="9732867" cy="1930400"/>
            </a:xfrm>
            <a:prstGeom prst="rect">
              <a:avLst/>
            </a:prstGeom>
          </p:spPr>
          <p:txBody>
            <a:bodyPr anchor="t" rtlCol="false" tIns="0" lIns="0" bIns="0" rIns="0">
              <a:spAutoFit/>
            </a:bodyPr>
            <a:lstStyle/>
            <a:p>
              <a:pPr algn="l">
                <a:lnSpc>
                  <a:spcPts val="2879"/>
                </a:lnSpc>
              </a:pPr>
              <a:r>
                <a:rPr lang="en-US" sz="2400">
                  <a:solidFill>
                    <a:srgbClr val="000000"/>
                  </a:solidFill>
                  <a:latin typeface="Maven Pro"/>
                  <a:ea typeface="Maven Pro"/>
                  <a:cs typeface="Maven Pro"/>
                  <a:sym typeface="Maven Pro"/>
                </a:rPr>
                <a:t>Effective communication is essential for maintaining a strong cyber security posture. Create a culture of transparency where employees can report incidents without fear of retribution.</a:t>
              </a:r>
            </a:p>
          </p:txBody>
        </p:sp>
      </p:grpSp>
      <p:sp>
        <p:nvSpPr>
          <p:cNvPr name="Freeform 16" id="16"/>
          <p:cNvSpPr/>
          <p:nvPr/>
        </p:nvSpPr>
        <p:spPr>
          <a:xfrm flipH="false" flipV="false" rot="0">
            <a:off x="14535525" y="9669074"/>
            <a:ext cx="3576066" cy="450851"/>
          </a:xfrm>
          <a:custGeom>
            <a:avLst/>
            <a:gdLst/>
            <a:ahLst/>
            <a:cxnLst/>
            <a:rect r="r" b="b" t="t" l="l"/>
            <a:pathLst>
              <a:path h="450851" w="3576066">
                <a:moveTo>
                  <a:pt x="0" y="0"/>
                </a:moveTo>
                <a:lnTo>
                  <a:pt x="3576066" y="0"/>
                </a:lnTo>
                <a:lnTo>
                  <a:pt x="3576066" y="450851"/>
                </a:lnTo>
                <a:lnTo>
                  <a:pt x="0" y="450851"/>
                </a:lnTo>
                <a:lnTo>
                  <a:pt x="0" y="0"/>
                </a:lnTo>
                <a:close/>
              </a:path>
            </a:pathLst>
          </a:custGeom>
          <a:blipFill>
            <a:blip r:embed="rId3"/>
            <a:stretch>
              <a:fillRect l="-29456" t="-275948" r="-32097" b="-344846"/>
            </a:stretch>
          </a:blipFill>
        </p:spPr>
      </p:sp>
      <p:sp>
        <p:nvSpPr>
          <p:cNvPr name="TextBox 17" id="17"/>
          <p:cNvSpPr txBox="true"/>
          <p:nvPr/>
        </p:nvSpPr>
        <p:spPr>
          <a:xfrm rot="0">
            <a:off x="3033265" y="8615018"/>
            <a:ext cx="10257333" cy="400050"/>
          </a:xfrm>
          <a:prstGeom prst="rect">
            <a:avLst/>
          </a:prstGeom>
        </p:spPr>
        <p:txBody>
          <a:bodyPr anchor="t" rtlCol="false" tIns="0" lIns="0" bIns="0" rIns="0">
            <a:spAutoFit/>
          </a:bodyPr>
          <a:lstStyle/>
          <a:p>
            <a:pPr algn="l">
              <a:lnSpc>
                <a:spcPts val="3120"/>
              </a:lnSpc>
              <a:spcBef>
                <a:spcPct val="0"/>
              </a:spcBef>
            </a:pPr>
            <a:r>
              <a:rPr lang="en-US" b="true" sz="2600">
                <a:solidFill>
                  <a:srgbClr val="EF0000"/>
                </a:solidFill>
                <a:latin typeface="Maven Pro Bold"/>
                <a:ea typeface="Maven Pro Bold"/>
                <a:cs typeface="Maven Pro Bold"/>
                <a:sym typeface="Maven Pro Bold"/>
              </a:rPr>
              <a:t>( insert background image to trigger emotional response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DAGUeiZeF3M</dc:identifier>
  <dcterms:modified xsi:type="dcterms:W3CDTF">2011-08-01T06:04:30Z</dcterms:modified>
  <cp:revision>1</cp:revision>
  <dc:title>Managing Cyber Risk in a Digital Age_ Integrating COSO ERM Framework (1).pptx</dc:title>
</cp:coreProperties>
</file>