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18"/>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18288000" cy="10287000"/>
  <p:notesSz cx="6858000" cy="9144000"/>
  <p:embeddedFontLst>
    <p:embeddedFont>
      <p:font typeface="Signika" charset="1" panose="02010003020600000004"/>
      <p:regular r:id="rId21"/>
    </p:embeddedFont>
    <p:embeddedFont>
      <p:font typeface="Maven Pro" charset="1" panose="00000500000000000000"/>
      <p:regular r:id="rId22"/>
    </p:embeddedFont>
    <p:embeddedFont>
      <p:font typeface="Maven Pro Bold" charset="1" panose="0000080000000000000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notesMasters/notesMaster1.xml" Type="http://schemas.openxmlformats.org/officeDocument/2006/relationships/notesMaster"/><Relationship Id="rId19" Target="theme/theme2.xml" Type="http://schemas.openxmlformats.org/officeDocument/2006/relationships/theme"/><Relationship Id="rId2" Target="presProps.xml" Type="http://schemas.openxmlformats.org/officeDocument/2006/relationships/presProps"/><Relationship Id="rId20" Target="notesSlides/notesSlide1.xml" Type="http://schemas.openxmlformats.org/officeDocument/2006/relationships/notesSlide"/><Relationship Id="rId21" Target="fonts/font21.fntdata" Type="http://schemas.openxmlformats.org/officeDocument/2006/relationships/font"/><Relationship Id="rId22" Target="fonts/font22.fntdata" Type="http://schemas.openxmlformats.org/officeDocument/2006/relationships/font"/><Relationship Id="rId23" Target="notesSlides/notesSlide2.xml" Type="http://schemas.openxmlformats.org/officeDocument/2006/relationships/notesSlide"/><Relationship Id="rId24" Target="fonts/font24.fntdata" Type="http://schemas.openxmlformats.org/officeDocument/2006/relationships/font"/><Relationship Id="rId25" Target="notesSlides/notesSlide3.xml" Type="http://schemas.openxmlformats.org/officeDocument/2006/relationships/notesSlide"/><Relationship Id="rId26" Target="notesSlides/notesSlide4.xml" Type="http://schemas.openxmlformats.org/officeDocument/2006/relationships/notesSlide"/><Relationship Id="rId27" Target="notesSlides/notesSlide5.xml" Type="http://schemas.openxmlformats.org/officeDocument/2006/relationships/notesSlide"/><Relationship Id="rId28" Target="notesSlides/notesSlide6.xml" Type="http://schemas.openxmlformats.org/officeDocument/2006/relationships/notesSlide"/><Relationship Id="rId29" Target="notesSlides/notesSlide7.xml" Type="http://schemas.openxmlformats.org/officeDocument/2006/relationships/notesSlide"/><Relationship Id="rId3" Target="viewProps.xml" Type="http://schemas.openxmlformats.org/officeDocument/2006/relationships/viewProps"/><Relationship Id="rId30" Target="notesSlides/notesSlide8.xml" Type="http://schemas.openxmlformats.org/officeDocument/2006/relationships/notesSlide"/><Relationship Id="rId31" Target="notesSlides/notesSlide9.xml" Type="http://schemas.openxmlformats.org/officeDocument/2006/relationships/notesSlide"/><Relationship Id="rId32" Target="notesSlides/notesSlide10.xml" Type="http://schemas.openxmlformats.org/officeDocument/2006/relationships/notesSlide"/><Relationship Id="rId33" Target="notesSlides/notesSlide11.xml" Type="http://schemas.openxmlformats.org/officeDocument/2006/relationships/notesSlide"/><Relationship Id="rId34" Target="notesSlides/notesSlide12.xml" Type="http://schemas.openxmlformats.org/officeDocument/2006/relationships/notesSlide"/><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 Id="rId5" Target="../media/image3.svg" Type="http://schemas.openxmlformats.org/officeDocument/2006/relationships/image"/><Relationship Id="rId6"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24.png" Type="http://schemas.openxmlformats.org/officeDocument/2006/relationships/image"/><Relationship Id="rId4"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0.svg" Type="http://schemas.openxmlformats.org/officeDocument/2006/relationships/image"/><Relationship Id="rId2" Target="../notesSlides/notesSlide11.xml" Type="http://schemas.openxmlformats.org/officeDocument/2006/relationships/notesSlide"/><Relationship Id="rId3" Target="../media/image9.png" Type="http://schemas.openxmlformats.org/officeDocument/2006/relationships/image"/><Relationship Id="rId4" Target="../media/image4.png" Type="http://schemas.openxmlformats.org/officeDocument/2006/relationships/image"/><Relationship Id="rId5" Target="../media/image25.png" Type="http://schemas.openxmlformats.org/officeDocument/2006/relationships/image"/><Relationship Id="rId6" Target="../media/image26.svg" Type="http://schemas.openxmlformats.org/officeDocument/2006/relationships/image"/><Relationship Id="rId7" Target="../media/image27.png" Type="http://schemas.openxmlformats.org/officeDocument/2006/relationships/image"/><Relationship Id="rId8" Target="../media/image28.svg" Type="http://schemas.openxmlformats.org/officeDocument/2006/relationships/image"/><Relationship Id="rId9" Target="../media/image2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31.png" Type="http://schemas.openxmlformats.org/officeDocument/2006/relationships/image"/><Relationship Id="rId4" Target="../media/image4.png" Type="http://schemas.openxmlformats.org/officeDocument/2006/relationships/image"/><Relationship Id="rId5" Target="../media/image32.png" Type="http://schemas.openxmlformats.org/officeDocument/2006/relationships/image"/><Relationship Id="rId6" Target="../media/image33.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5.png" Type="http://schemas.openxmlformats.org/officeDocument/2006/relationships/image"/><Relationship Id="rId4" Target="../media/image6.png" Type="http://schemas.openxmlformats.org/officeDocument/2006/relationships/image"/><Relationship Id="rId5" Target="../media/image7.svg" Type="http://schemas.openxmlformats.org/officeDocument/2006/relationships/image"/><Relationship Id="rId6" Target="../media/image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8.png" Type="http://schemas.openxmlformats.org/officeDocument/2006/relationships/image"/><Relationship Id="rId4"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5.svg" Type="http://schemas.openxmlformats.org/officeDocument/2006/relationships/image"/><Relationship Id="rId2" Target="../notesSlides/notesSlide4.xml" Type="http://schemas.openxmlformats.org/officeDocument/2006/relationships/notesSlide"/><Relationship Id="rId3" Target="../media/image9.png" Type="http://schemas.openxmlformats.org/officeDocument/2006/relationships/image"/><Relationship Id="rId4" Target="../media/image4.pn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1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1.svg" Type="http://schemas.openxmlformats.org/officeDocument/2006/relationships/image"/><Relationship Id="rId11" Target="../media/image22.png" Type="http://schemas.openxmlformats.org/officeDocument/2006/relationships/image"/><Relationship Id="rId12" Target="../media/image23.svg" Type="http://schemas.openxmlformats.org/officeDocument/2006/relationships/image"/><Relationship Id="rId2" Target="../notesSlides/notesSlide5.xml" Type="http://schemas.openxmlformats.org/officeDocument/2006/relationships/notesSlide"/><Relationship Id="rId3" Target="../media/image5.png" Type="http://schemas.openxmlformats.org/officeDocument/2006/relationships/image"/><Relationship Id="rId4" Target="../media/image4.png" Type="http://schemas.openxmlformats.org/officeDocument/2006/relationships/image"/><Relationship Id="rId5" Target="../media/image16.png" Type="http://schemas.openxmlformats.org/officeDocument/2006/relationships/image"/><Relationship Id="rId6" Target="../media/image17.svg" Type="http://schemas.openxmlformats.org/officeDocument/2006/relationships/image"/><Relationship Id="rId7" Target="../media/image18.png" Type="http://schemas.openxmlformats.org/officeDocument/2006/relationships/image"/><Relationship Id="rId8" Target="../media/image19.svg" Type="http://schemas.openxmlformats.org/officeDocument/2006/relationships/image"/><Relationship Id="rId9" Target="../media/image20.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5.png" Type="http://schemas.openxmlformats.org/officeDocument/2006/relationships/image"/><Relationship Id="rId4" Target="../media/image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5.png" Type="http://schemas.openxmlformats.org/officeDocument/2006/relationships/image"/><Relationship Id="rId4" Target="../media/image4.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5.png" Type="http://schemas.openxmlformats.org/officeDocument/2006/relationships/image"/><Relationship Id="rId4" Target="../media/image4.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5.png" Type="http://schemas.openxmlformats.org/officeDocument/2006/relationships/image"/><Relationship Id="rId4" Target="../media/image4.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7370049" y="1408161"/>
            <a:ext cx="9802350" cy="5376750"/>
          </a:xfrm>
          <a:prstGeom prst="rect">
            <a:avLst/>
          </a:prstGeom>
        </p:spPr>
        <p:txBody>
          <a:bodyPr anchor="t" rtlCol="false" tIns="0" lIns="0" bIns="0" rIns="0">
            <a:spAutoFit/>
          </a:bodyPr>
          <a:lstStyle/>
          <a:p>
            <a:pPr algn="l">
              <a:lnSpc>
                <a:spcPts val="7920"/>
              </a:lnSpc>
            </a:pPr>
            <a:r>
              <a:rPr lang="en-US" sz="6600">
                <a:solidFill>
                  <a:srgbClr val="000000"/>
                </a:solidFill>
                <a:latin typeface="Signika"/>
                <a:ea typeface="Signika"/>
                <a:cs typeface="Signika"/>
                <a:sym typeface="Signika"/>
              </a:rPr>
              <a:t>Compliance Risk Management: Applying the COSO ERM Framework</a:t>
            </a:r>
          </a:p>
        </p:txBody>
      </p:sp>
      <p:sp>
        <p:nvSpPr>
          <p:cNvPr name="Freeform 4" id="4"/>
          <p:cNvSpPr/>
          <p:nvPr/>
        </p:nvSpPr>
        <p:spPr>
          <a:xfrm flipH="false" flipV="false" rot="0">
            <a:off x="3890799" y="1408161"/>
            <a:ext cx="3051374" cy="2952205"/>
          </a:xfrm>
          <a:custGeom>
            <a:avLst/>
            <a:gdLst/>
            <a:ahLst/>
            <a:cxnLst/>
            <a:rect r="r" b="b" t="t" l="l"/>
            <a:pathLst>
              <a:path h="2952205" w="3051374">
                <a:moveTo>
                  <a:pt x="0" y="0"/>
                </a:moveTo>
                <a:lnTo>
                  <a:pt x="3051374" y="0"/>
                </a:lnTo>
                <a:lnTo>
                  <a:pt x="3051374" y="2952205"/>
                </a:lnTo>
                <a:lnTo>
                  <a:pt x="0" y="295220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5" id="5"/>
          <p:cNvSpPr txBox="true"/>
          <p:nvPr/>
        </p:nvSpPr>
        <p:spPr>
          <a:xfrm rot="0">
            <a:off x="7370049" y="7289601"/>
            <a:ext cx="9802350" cy="1266825"/>
          </a:xfrm>
          <a:prstGeom prst="rect">
            <a:avLst/>
          </a:prstGeom>
        </p:spPr>
        <p:txBody>
          <a:bodyPr anchor="t" rtlCol="false" tIns="0" lIns="0" bIns="0" rIns="0">
            <a:spAutoFit/>
          </a:bodyPr>
          <a:lstStyle/>
          <a:p>
            <a:pPr algn="l">
              <a:lnSpc>
                <a:spcPts val="3359"/>
              </a:lnSpc>
            </a:pPr>
            <a:r>
              <a:rPr lang="en-US" sz="2799">
                <a:solidFill>
                  <a:srgbClr val="000000"/>
                </a:solidFill>
                <a:latin typeface="Maven Pro"/>
                <a:ea typeface="Maven Pro"/>
                <a:cs typeface="Maven Pro"/>
                <a:sym typeface="Maven Pro"/>
              </a:rPr>
              <a:t>Nathi Khanyisile</a:t>
            </a:r>
          </a:p>
          <a:p>
            <a:pPr algn="l">
              <a:lnSpc>
                <a:spcPts val="3359"/>
              </a:lnSpc>
            </a:pPr>
            <a:r>
              <a:rPr lang="en-US" sz="2799">
                <a:solidFill>
                  <a:srgbClr val="000000"/>
                </a:solidFill>
                <a:latin typeface="Maven Pro"/>
                <a:ea typeface="Maven Pro"/>
                <a:cs typeface="Maven Pro"/>
                <a:sym typeface="Maven Pro"/>
              </a:rPr>
              <a:t>nathi@keydimensions.co.za</a:t>
            </a:r>
          </a:p>
          <a:p>
            <a:pPr algn="l">
              <a:lnSpc>
                <a:spcPts val="3359"/>
              </a:lnSpc>
            </a:pPr>
            <a:r>
              <a:rPr lang="en-US" sz="2799">
                <a:solidFill>
                  <a:srgbClr val="000000"/>
                </a:solidFill>
                <a:latin typeface="Maven Pro"/>
                <a:ea typeface="Maven Pro"/>
                <a:cs typeface="Maven Pro"/>
                <a:sym typeface="Maven Pro"/>
              </a:rPr>
              <a:t>dimensionalrisk.com</a:t>
            </a:r>
          </a:p>
        </p:txBody>
      </p:sp>
      <p:sp>
        <p:nvSpPr>
          <p:cNvPr name="Freeform 6" id="6"/>
          <p:cNvSpPr/>
          <p:nvPr/>
        </p:nvSpPr>
        <p:spPr>
          <a:xfrm flipH="false" flipV="false" rot="0">
            <a:off x="14535525" y="9669074"/>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6"/>
            <a:stretch>
              <a:fillRect l="-29456" t="-275948" r="-32097" b="-344846"/>
            </a:stretch>
          </a:blipFill>
        </p:spPr>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Reviewing and Revising Compliance Risk Management</a:t>
            </a:r>
          </a:p>
        </p:txBody>
      </p:sp>
      <p:sp>
        <p:nvSpPr>
          <p:cNvPr name="TextBox 4" id="4"/>
          <p:cNvSpPr txBox="true"/>
          <p:nvPr/>
        </p:nvSpPr>
        <p:spPr>
          <a:xfrm rot="0">
            <a:off x="1115553" y="1937751"/>
            <a:ext cx="16038750" cy="640800"/>
          </a:xfrm>
          <a:prstGeom prst="rect">
            <a:avLst/>
          </a:prstGeom>
        </p:spPr>
        <p:txBody>
          <a:bodyPr anchor="t" rtlCol="false" tIns="0" lIns="0" bIns="0" rIns="0">
            <a:spAutoFit/>
          </a:bodyPr>
          <a:lstStyle/>
          <a:p>
            <a:pPr algn="l">
              <a:lnSpc>
                <a:spcPts val="3600"/>
              </a:lnSpc>
            </a:pPr>
            <a:r>
              <a:rPr lang="en-US" sz="3000">
                <a:solidFill>
                  <a:srgbClr val="000000"/>
                </a:solidFill>
                <a:latin typeface="Maven Pro"/>
                <a:ea typeface="Maven Pro"/>
                <a:cs typeface="Maven Pro"/>
                <a:sym typeface="Maven Pro"/>
              </a:rPr>
              <a:t>Challenges and Improvements</a:t>
            </a:r>
          </a:p>
        </p:txBody>
      </p:sp>
      <p:sp>
        <p:nvSpPr>
          <p:cNvPr name="TextBox 5" id="5"/>
          <p:cNvSpPr txBox="true"/>
          <p:nvPr/>
        </p:nvSpPr>
        <p:spPr>
          <a:xfrm rot="0">
            <a:off x="1115553" y="3318876"/>
            <a:ext cx="160387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1. Assessing Changes</a:t>
            </a:r>
          </a:p>
        </p:txBody>
      </p:sp>
      <p:sp>
        <p:nvSpPr>
          <p:cNvPr name="TextBox 6" id="6"/>
          <p:cNvSpPr txBox="true"/>
          <p:nvPr/>
        </p:nvSpPr>
        <p:spPr>
          <a:xfrm rot="0">
            <a:off x="1115553" y="3858753"/>
            <a:ext cx="16038750" cy="12985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Monitor internal and external changes affecting compliance risks.</a:t>
            </a:r>
          </a:p>
        </p:txBody>
      </p:sp>
      <p:sp>
        <p:nvSpPr>
          <p:cNvPr name="TextBox 7" id="7"/>
          <p:cNvSpPr txBox="true"/>
          <p:nvPr/>
        </p:nvSpPr>
        <p:spPr>
          <a:xfrm rot="0">
            <a:off x="1115553" y="5568300"/>
            <a:ext cx="160387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2. Reviewing Performance</a:t>
            </a:r>
          </a:p>
        </p:txBody>
      </p:sp>
      <p:sp>
        <p:nvSpPr>
          <p:cNvPr name="TextBox 8" id="8"/>
          <p:cNvSpPr txBox="true"/>
          <p:nvPr/>
        </p:nvSpPr>
        <p:spPr>
          <a:xfrm rot="0">
            <a:off x="1115553" y="6089889"/>
            <a:ext cx="16038750" cy="12985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Conduct periodic reviews and assessments of the C&amp;E program.</a:t>
            </a:r>
          </a:p>
        </p:txBody>
      </p:sp>
      <p:sp>
        <p:nvSpPr>
          <p:cNvPr name="TextBox 9" id="9"/>
          <p:cNvSpPr txBox="true"/>
          <p:nvPr/>
        </p:nvSpPr>
        <p:spPr>
          <a:xfrm rot="0">
            <a:off x="1115553" y="7817724"/>
            <a:ext cx="160387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3. Pursuing Improvements</a:t>
            </a:r>
          </a:p>
        </p:txBody>
      </p:sp>
      <p:sp>
        <p:nvSpPr>
          <p:cNvPr name="TextBox 10" id="10"/>
          <p:cNvSpPr txBox="true"/>
          <p:nvPr/>
        </p:nvSpPr>
        <p:spPr>
          <a:xfrm rot="0">
            <a:off x="1115553" y="8339313"/>
            <a:ext cx="16038750" cy="12985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Implement action plans based on review outcomes.</a:t>
            </a:r>
          </a:p>
        </p:txBody>
      </p:sp>
      <p:sp>
        <p:nvSpPr>
          <p:cNvPr name="Freeform 11" id="11"/>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12" id="12"/>
          <p:cNvSpPr txBox="true"/>
          <p:nvPr/>
        </p:nvSpPr>
        <p:spPr>
          <a:xfrm rot="0">
            <a:off x="5176743" y="3318876"/>
            <a:ext cx="5203321"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add contextual examples )</a:t>
            </a:r>
          </a:p>
        </p:txBody>
      </p:sp>
      <p:sp>
        <p:nvSpPr>
          <p:cNvPr name="TextBox 13" id="13"/>
          <p:cNvSpPr txBox="true"/>
          <p:nvPr/>
        </p:nvSpPr>
        <p:spPr>
          <a:xfrm rot="0">
            <a:off x="5677968" y="5568300"/>
            <a:ext cx="5203321"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add contextual examples )</a:t>
            </a:r>
          </a:p>
        </p:txBody>
      </p:sp>
      <p:sp>
        <p:nvSpPr>
          <p:cNvPr name="TextBox 14" id="14"/>
          <p:cNvSpPr txBox="true"/>
          <p:nvPr/>
        </p:nvSpPr>
        <p:spPr>
          <a:xfrm rot="0">
            <a:off x="5677968" y="7817724"/>
            <a:ext cx="5203321"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add contextual examples )</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Freeform 3" id="3"/>
          <p:cNvSpPr/>
          <p:nvPr/>
        </p:nvSpPr>
        <p:spPr>
          <a:xfrm flipH="false" flipV="false" rot="0">
            <a:off x="0" y="983614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Freeform 4" id="4"/>
          <p:cNvSpPr/>
          <p:nvPr/>
        </p:nvSpPr>
        <p:spPr>
          <a:xfrm flipH="false" flipV="false" rot="0">
            <a:off x="1512702" y="5893155"/>
            <a:ext cx="2063364" cy="1898295"/>
          </a:xfrm>
          <a:custGeom>
            <a:avLst/>
            <a:gdLst/>
            <a:ahLst/>
            <a:cxnLst/>
            <a:rect r="r" b="b" t="t" l="l"/>
            <a:pathLst>
              <a:path h="1898295" w="2063364">
                <a:moveTo>
                  <a:pt x="0" y="0"/>
                </a:moveTo>
                <a:lnTo>
                  <a:pt x="2063364" y="0"/>
                </a:lnTo>
                <a:lnTo>
                  <a:pt x="2063364" y="1898295"/>
                </a:lnTo>
                <a:lnTo>
                  <a:pt x="0" y="189829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7412780" y="5976693"/>
            <a:ext cx="1731220" cy="1731220"/>
          </a:xfrm>
          <a:custGeom>
            <a:avLst/>
            <a:gdLst/>
            <a:ahLst/>
            <a:cxnLst/>
            <a:rect r="r" b="b" t="t" l="l"/>
            <a:pathLst>
              <a:path h="1731220" w="1731220">
                <a:moveTo>
                  <a:pt x="0" y="0"/>
                </a:moveTo>
                <a:lnTo>
                  <a:pt x="1731220" y="0"/>
                </a:lnTo>
                <a:lnTo>
                  <a:pt x="1731220" y="1731219"/>
                </a:lnTo>
                <a:lnTo>
                  <a:pt x="0" y="173121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13658823" y="5976693"/>
            <a:ext cx="1560262" cy="1731220"/>
          </a:xfrm>
          <a:custGeom>
            <a:avLst/>
            <a:gdLst/>
            <a:ahLst/>
            <a:cxnLst/>
            <a:rect r="r" b="b" t="t" l="l"/>
            <a:pathLst>
              <a:path h="1731220" w="1560262">
                <a:moveTo>
                  <a:pt x="0" y="0"/>
                </a:moveTo>
                <a:lnTo>
                  <a:pt x="1560262" y="0"/>
                </a:lnTo>
                <a:lnTo>
                  <a:pt x="1560262" y="1731219"/>
                </a:lnTo>
                <a:lnTo>
                  <a:pt x="0" y="1731219"/>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7" id="7"/>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Information, Communication, and Reporting</a:t>
            </a:r>
          </a:p>
        </p:txBody>
      </p:sp>
      <p:sp>
        <p:nvSpPr>
          <p:cNvPr name="TextBox 8" id="8"/>
          <p:cNvSpPr txBox="true"/>
          <p:nvPr/>
        </p:nvSpPr>
        <p:spPr>
          <a:xfrm rot="0">
            <a:off x="1115553" y="1937751"/>
            <a:ext cx="16038750" cy="640800"/>
          </a:xfrm>
          <a:prstGeom prst="rect">
            <a:avLst/>
          </a:prstGeom>
        </p:spPr>
        <p:txBody>
          <a:bodyPr anchor="t" rtlCol="false" tIns="0" lIns="0" bIns="0" rIns="0">
            <a:spAutoFit/>
          </a:bodyPr>
          <a:lstStyle/>
          <a:p>
            <a:pPr algn="l">
              <a:lnSpc>
                <a:spcPts val="3600"/>
              </a:lnSpc>
            </a:pPr>
            <a:r>
              <a:rPr lang="en-US" sz="3000">
                <a:solidFill>
                  <a:srgbClr val="000000"/>
                </a:solidFill>
                <a:latin typeface="Maven Pro"/>
                <a:ea typeface="Maven Pro"/>
                <a:cs typeface="Maven Pro"/>
                <a:sym typeface="Maven Pro"/>
              </a:rPr>
              <a:t>Principles and Practices</a:t>
            </a:r>
          </a:p>
        </p:txBody>
      </p:sp>
      <p:sp>
        <p:nvSpPr>
          <p:cNvPr name="TextBox 9" id="9"/>
          <p:cNvSpPr txBox="true"/>
          <p:nvPr/>
        </p:nvSpPr>
        <p:spPr>
          <a:xfrm rot="0">
            <a:off x="467463" y="3465180"/>
            <a:ext cx="4736550" cy="400050"/>
          </a:xfrm>
          <a:prstGeom prst="rect">
            <a:avLst/>
          </a:prstGeom>
        </p:spPr>
        <p:txBody>
          <a:bodyPr anchor="t" rtlCol="false" tIns="0" lIns="0" bIns="0" rIns="0">
            <a:spAutoFit/>
          </a:bodyPr>
          <a:lstStyle/>
          <a:p>
            <a:pPr algn="l">
              <a:lnSpc>
                <a:spcPts val="3120"/>
              </a:lnSpc>
            </a:pPr>
            <a:r>
              <a:rPr lang="en-US" sz="2600" b="true">
                <a:solidFill>
                  <a:srgbClr val="000000"/>
                </a:solidFill>
                <a:latin typeface="Maven Pro Bold"/>
                <a:ea typeface="Maven Pro Bold"/>
                <a:cs typeface="Maven Pro Bold"/>
                <a:sym typeface="Maven Pro Bold"/>
              </a:rPr>
              <a:t>1. Leveraging Technology</a:t>
            </a:r>
          </a:p>
        </p:txBody>
      </p:sp>
      <p:sp>
        <p:nvSpPr>
          <p:cNvPr name="TextBox 10" id="10"/>
          <p:cNvSpPr txBox="true"/>
          <p:nvPr/>
        </p:nvSpPr>
        <p:spPr>
          <a:xfrm rot="0">
            <a:off x="725928" y="4443969"/>
            <a:ext cx="4736550"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Use technology for training, monitoring, and data analytics.</a:t>
            </a:r>
          </a:p>
        </p:txBody>
      </p:sp>
      <p:sp>
        <p:nvSpPr>
          <p:cNvPr name="TextBox 11" id="11"/>
          <p:cNvSpPr txBox="true"/>
          <p:nvPr/>
        </p:nvSpPr>
        <p:spPr>
          <a:xfrm rot="0">
            <a:off x="5204013" y="3465180"/>
            <a:ext cx="5834471" cy="400050"/>
          </a:xfrm>
          <a:prstGeom prst="rect">
            <a:avLst/>
          </a:prstGeom>
        </p:spPr>
        <p:txBody>
          <a:bodyPr anchor="t" rtlCol="false" tIns="0" lIns="0" bIns="0" rIns="0">
            <a:spAutoFit/>
          </a:bodyPr>
          <a:lstStyle/>
          <a:p>
            <a:pPr algn="l">
              <a:lnSpc>
                <a:spcPts val="3120"/>
              </a:lnSpc>
            </a:pPr>
            <a:r>
              <a:rPr lang="en-US" sz="2600" b="true">
                <a:solidFill>
                  <a:srgbClr val="000000"/>
                </a:solidFill>
                <a:latin typeface="Maven Pro Bold"/>
                <a:ea typeface="Maven Pro Bold"/>
                <a:cs typeface="Maven Pro Bold"/>
                <a:sym typeface="Maven Pro Bold"/>
              </a:rPr>
              <a:t>2. Communicating Risk Information</a:t>
            </a:r>
          </a:p>
        </p:txBody>
      </p:sp>
      <p:sp>
        <p:nvSpPr>
          <p:cNvPr name="TextBox 12" id="12"/>
          <p:cNvSpPr txBox="true"/>
          <p:nvPr/>
        </p:nvSpPr>
        <p:spPr>
          <a:xfrm rot="0">
            <a:off x="5546015" y="4407255"/>
            <a:ext cx="5142304"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Maintain a two-way communication channel about compliance risks.</a:t>
            </a:r>
          </a:p>
        </p:txBody>
      </p:sp>
      <p:sp>
        <p:nvSpPr>
          <p:cNvPr name="TextBox 13" id="13"/>
          <p:cNvSpPr txBox="true"/>
          <p:nvPr/>
        </p:nvSpPr>
        <p:spPr>
          <a:xfrm rot="0">
            <a:off x="11518816" y="3465180"/>
            <a:ext cx="6363431" cy="400050"/>
          </a:xfrm>
          <a:prstGeom prst="rect">
            <a:avLst/>
          </a:prstGeom>
        </p:spPr>
        <p:txBody>
          <a:bodyPr anchor="t" rtlCol="false" tIns="0" lIns="0" bIns="0" rIns="0">
            <a:spAutoFit/>
          </a:bodyPr>
          <a:lstStyle/>
          <a:p>
            <a:pPr algn="l">
              <a:lnSpc>
                <a:spcPts val="3120"/>
              </a:lnSpc>
            </a:pPr>
            <a:r>
              <a:rPr lang="en-US" sz="2600" b="true">
                <a:solidFill>
                  <a:srgbClr val="000000"/>
                </a:solidFill>
                <a:latin typeface="Maven Pro Bold"/>
                <a:ea typeface="Maven Pro Bold"/>
                <a:cs typeface="Maven Pro Bold"/>
                <a:sym typeface="Maven Pro Bold"/>
              </a:rPr>
              <a:t>3. Reporting on Risks and Performance</a:t>
            </a:r>
          </a:p>
        </p:txBody>
      </p:sp>
      <p:sp>
        <p:nvSpPr>
          <p:cNvPr name="TextBox 14" id="14"/>
          <p:cNvSpPr txBox="true"/>
          <p:nvPr/>
        </p:nvSpPr>
        <p:spPr>
          <a:xfrm rot="0">
            <a:off x="11951340" y="4407255"/>
            <a:ext cx="5691264"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Provide tailored reports to stakeholders on compliance risk management.</a:t>
            </a:r>
          </a:p>
        </p:txBody>
      </p:sp>
      <p:sp>
        <p:nvSpPr>
          <p:cNvPr name="TextBox 15" id="15"/>
          <p:cNvSpPr txBox="true"/>
          <p:nvPr/>
        </p:nvSpPr>
        <p:spPr>
          <a:xfrm rot="0">
            <a:off x="725928" y="3949812"/>
            <a:ext cx="4736550"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list current examples )</a:t>
            </a:r>
          </a:p>
        </p:txBody>
      </p:sp>
      <p:sp>
        <p:nvSpPr>
          <p:cNvPr name="TextBox 16" id="16"/>
          <p:cNvSpPr txBox="true"/>
          <p:nvPr/>
        </p:nvSpPr>
        <p:spPr>
          <a:xfrm rot="0">
            <a:off x="6782266" y="3931455"/>
            <a:ext cx="4736550"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list techniques)</a:t>
            </a:r>
          </a:p>
        </p:txBody>
      </p:sp>
      <p:sp>
        <p:nvSpPr>
          <p:cNvPr name="TextBox 17" id="17"/>
          <p:cNvSpPr txBox="true"/>
          <p:nvPr/>
        </p:nvSpPr>
        <p:spPr>
          <a:xfrm rot="0">
            <a:off x="12894120" y="3949812"/>
            <a:ext cx="3089668"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list techniques)</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Freeform 3" id="3"/>
          <p:cNvSpPr/>
          <p:nvPr/>
        </p:nvSpPr>
        <p:spPr>
          <a:xfrm flipH="false" flipV="false" rot="0">
            <a:off x="14440054" y="9650205"/>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Freeform 4" id="4"/>
          <p:cNvSpPr/>
          <p:nvPr/>
        </p:nvSpPr>
        <p:spPr>
          <a:xfrm flipH="false" flipV="false" rot="0">
            <a:off x="2384632" y="2249409"/>
            <a:ext cx="4114800" cy="4114800"/>
          </a:xfrm>
          <a:custGeom>
            <a:avLst/>
            <a:gdLst/>
            <a:ahLst/>
            <a:cxnLst/>
            <a:rect r="r" b="b" t="t" l="l"/>
            <a:pathLst>
              <a:path h="4114800" w="4114800">
                <a:moveTo>
                  <a:pt x="0" y="0"/>
                </a:moveTo>
                <a:lnTo>
                  <a:pt x="4114800" y="0"/>
                </a:lnTo>
                <a:lnTo>
                  <a:pt x="4114800" y="4114800"/>
                </a:lnTo>
                <a:lnTo>
                  <a:pt x="0" y="41148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5" id="5"/>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Conclusion</a:t>
            </a:r>
          </a:p>
        </p:txBody>
      </p:sp>
      <p:sp>
        <p:nvSpPr>
          <p:cNvPr name="TextBox 6" id="6"/>
          <p:cNvSpPr txBox="true"/>
          <p:nvPr/>
        </p:nvSpPr>
        <p:spPr>
          <a:xfrm rot="0">
            <a:off x="8705073" y="2239884"/>
            <a:ext cx="8449350" cy="6977475"/>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Effective compliance risk management using the COSO ERM Framework helps organizations align compliance activities with broader risk management practices. Through establishing robust oversight, clear policies, risk-aware culture, continuous learning, and leveraging technology, organizations can better manage compliance risks, thereby minimizing potential adverse impacts.</a:t>
            </a:r>
          </a:p>
        </p:txBody>
      </p:sp>
      <p:sp>
        <p:nvSpPr>
          <p:cNvPr name="TextBox 7" id="7"/>
          <p:cNvSpPr txBox="true"/>
          <p:nvPr/>
        </p:nvSpPr>
        <p:spPr>
          <a:xfrm rot="0">
            <a:off x="8705073" y="5723859"/>
            <a:ext cx="752301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summarize intro, body to make conclusion)</a:t>
            </a:r>
          </a:p>
        </p:txBody>
      </p:sp>
      <p:sp>
        <p:nvSpPr>
          <p:cNvPr name="TextBox 8" id="8"/>
          <p:cNvSpPr txBox="true"/>
          <p:nvPr/>
        </p:nvSpPr>
        <p:spPr>
          <a:xfrm rot="0">
            <a:off x="8705073" y="7403802"/>
            <a:ext cx="752301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have a Q &amp;A)</a:t>
            </a:r>
          </a:p>
        </p:txBody>
      </p:sp>
      <p:sp>
        <p:nvSpPr>
          <p:cNvPr name="TextBox 9" id="9"/>
          <p:cNvSpPr txBox="true"/>
          <p:nvPr/>
        </p:nvSpPr>
        <p:spPr>
          <a:xfrm rot="0">
            <a:off x="8705073" y="6563830"/>
            <a:ext cx="752301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smile , thank the audience )</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220550" y="2239884"/>
            <a:ext cx="16038750" cy="6977475"/>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 1. Introduction</a:t>
            </a:r>
          </a:p>
          <a:p>
            <a:pPr algn="l">
              <a:lnSpc>
                <a:spcPts val="3120"/>
              </a:lnSpc>
            </a:pPr>
            <a:r>
              <a:rPr lang="en-US" sz="2600">
                <a:solidFill>
                  <a:srgbClr val="000000"/>
                </a:solidFill>
                <a:latin typeface="Maven Pro"/>
                <a:ea typeface="Maven Pro"/>
                <a:cs typeface="Maven Pro"/>
                <a:sym typeface="Maven Pro"/>
              </a:rPr>
              <a:t> 2. Compliance Risks</a:t>
            </a:r>
          </a:p>
          <a:p>
            <a:pPr algn="l">
              <a:lnSpc>
                <a:spcPts val="3120"/>
              </a:lnSpc>
            </a:pPr>
            <a:r>
              <a:rPr lang="en-US" sz="2600">
                <a:solidFill>
                  <a:srgbClr val="000000"/>
                </a:solidFill>
                <a:latin typeface="Maven Pro"/>
                <a:ea typeface="Maven Pro"/>
                <a:cs typeface="Maven Pro"/>
                <a:sym typeface="Maven Pro"/>
              </a:rPr>
              <a:t> 3. Elements of an Effective Compliance Program</a:t>
            </a:r>
          </a:p>
          <a:p>
            <a:pPr algn="l">
              <a:lnSpc>
                <a:spcPts val="3120"/>
              </a:lnSpc>
            </a:pPr>
            <a:r>
              <a:rPr lang="en-US" sz="2600">
                <a:solidFill>
                  <a:srgbClr val="000000"/>
                </a:solidFill>
                <a:latin typeface="Maven Pro"/>
                <a:ea typeface="Maven Pro"/>
                <a:cs typeface="Maven Pro"/>
                <a:sym typeface="Maven Pro"/>
              </a:rPr>
              <a:t> 4. COSO ERM Framework Components</a:t>
            </a:r>
          </a:p>
          <a:p>
            <a:pPr algn="l">
              <a:lnSpc>
                <a:spcPts val="3120"/>
              </a:lnSpc>
            </a:pPr>
            <a:r>
              <a:rPr lang="en-US" sz="2600">
                <a:solidFill>
                  <a:srgbClr val="000000"/>
                </a:solidFill>
                <a:latin typeface="Maven Pro"/>
                <a:ea typeface="Maven Pro"/>
                <a:cs typeface="Maven Pro"/>
                <a:sym typeface="Maven Pro"/>
              </a:rPr>
              <a:t> 5. Governance and Culture for Compliance Risks</a:t>
            </a:r>
          </a:p>
          <a:p>
            <a:pPr algn="l">
              <a:lnSpc>
                <a:spcPts val="3120"/>
              </a:lnSpc>
            </a:pPr>
            <a:r>
              <a:rPr lang="en-US" sz="2600">
                <a:solidFill>
                  <a:srgbClr val="000000"/>
                </a:solidFill>
                <a:latin typeface="Maven Pro"/>
                <a:ea typeface="Maven Pro"/>
                <a:cs typeface="Maven Pro"/>
                <a:sym typeface="Maven Pro"/>
              </a:rPr>
              <a:t> 6. Strategy and Objective-Setting for Compliance Risks</a:t>
            </a:r>
          </a:p>
          <a:p>
            <a:pPr algn="l">
              <a:lnSpc>
                <a:spcPts val="3120"/>
              </a:lnSpc>
            </a:pPr>
            <a:r>
              <a:rPr lang="en-US" sz="2600">
                <a:solidFill>
                  <a:srgbClr val="000000"/>
                </a:solidFill>
                <a:latin typeface="Maven Pro"/>
                <a:ea typeface="Maven Pro"/>
                <a:cs typeface="Maven Pro"/>
                <a:sym typeface="Maven Pro"/>
              </a:rPr>
              <a:t> 7. Compliance Risk Management Performance</a:t>
            </a:r>
          </a:p>
          <a:p>
            <a:pPr algn="l">
              <a:lnSpc>
                <a:spcPts val="3120"/>
              </a:lnSpc>
            </a:pPr>
            <a:r>
              <a:rPr lang="en-US" sz="2600">
                <a:solidFill>
                  <a:srgbClr val="000000"/>
                </a:solidFill>
                <a:latin typeface="Maven Pro"/>
                <a:ea typeface="Maven Pro"/>
                <a:cs typeface="Maven Pro"/>
                <a:sym typeface="Maven Pro"/>
              </a:rPr>
              <a:t> 8. Reviewing and Revising Compliance Risk Management</a:t>
            </a:r>
          </a:p>
          <a:p>
            <a:pPr algn="l">
              <a:lnSpc>
                <a:spcPts val="3120"/>
              </a:lnSpc>
            </a:pPr>
            <a:r>
              <a:rPr lang="en-US" sz="2600">
                <a:solidFill>
                  <a:srgbClr val="000000"/>
                </a:solidFill>
                <a:latin typeface="Maven Pro"/>
                <a:ea typeface="Maven Pro"/>
                <a:cs typeface="Maven Pro"/>
                <a:sym typeface="Maven Pro"/>
              </a:rPr>
              <a:t> 9. Information, Communication, and Reporting</a:t>
            </a:r>
          </a:p>
          <a:p>
            <a:pPr algn="l">
              <a:lnSpc>
                <a:spcPts val="3120"/>
              </a:lnSpc>
            </a:pPr>
            <a:r>
              <a:rPr lang="en-US" sz="2600">
                <a:solidFill>
                  <a:srgbClr val="000000"/>
                </a:solidFill>
                <a:latin typeface="Maven Pro"/>
                <a:ea typeface="Maven Pro"/>
                <a:cs typeface="Maven Pro"/>
                <a:sym typeface="Maven Pro"/>
              </a:rPr>
              <a:t>10. Conclusion</a:t>
            </a:r>
          </a:p>
          <a:p>
            <a:pPr algn="l">
              <a:lnSpc>
                <a:spcPts val="3120"/>
              </a:lnSpc>
            </a:pPr>
          </a:p>
        </p:txBody>
      </p:sp>
      <p:sp>
        <p:nvSpPr>
          <p:cNvPr name="Freeform 4" id="4"/>
          <p:cNvSpPr/>
          <p:nvPr/>
        </p:nvSpPr>
        <p:spPr>
          <a:xfrm flipH="false" flipV="false" rot="0">
            <a:off x="10720557" y="1993383"/>
            <a:ext cx="3592607" cy="4245325"/>
          </a:xfrm>
          <a:custGeom>
            <a:avLst/>
            <a:gdLst/>
            <a:ahLst/>
            <a:cxnLst/>
            <a:rect r="r" b="b" t="t" l="l"/>
            <a:pathLst>
              <a:path h="4245325" w="3592607">
                <a:moveTo>
                  <a:pt x="0" y="0"/>
                </a:moveTo>
                <a:lnTo>
                  <a:pt x="3592607" y="0"/>
                </a:lnTo>
                <a:lnTo>
                  <a:pt x="3592607" y="4245325"/>
                </a:lnTo>
                <a:lnTo>
                  <a:pt x="0" y="424532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5" id="5"/>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6"/>
            <a:stretch>
              <a:fillRect l="-29456" t="-286536" r="-32097" b="-334258"/>
            </a:stretch>
          </a:blipFill>
        </p:spPr>
      </p:sp>
      <p:sp>
        <p:nvSpPr>
          <p:cNvPr name="TextBox 6" id="6"/>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Contents</a:t>
            </a:r>
          </a:p>
        </p:txBody>
      </p:sp>
      <p:sp>
        <p:nvSpPr>
          <p:cNvPr name="TextBox 7" id="7"/>
          <p:cNvSpPr txBox="true"/>
          <p:nvPr/>
        </p:nvSpPr>
        <p:spPr>
          <a:xfrm rot="0">
            <a:off x="1220550" y="1458834"/>
            <a:ext cx="6004866" cy="790575"/>
          </a:xfrm>
          <a:prstGeom prst="rect">
            <a:avLst/>
          </a:prstGeom>
        </p:spPr>
        <p:txBody>
          <a:bodyPr anchor="t" rtlCol="false" tIns="0" lIns="0" bIns="0" rIns="0">
            <a:spAutoFit/>
          </a:bodyPr>
          <a:lstStyle/>
          <a:p>
            <a:pPr algn="l">
              <a:lnSpc>
                <a:spcPts val="3120"/>
              </a:lnSpc>
              <a:spcBef>
                <a:spcPct val="0"/>
              </a:spcBef>
            </a:pPr>
            <a:r>
              <a:rPr lang="en-US" b="true" sz="2600">
                <a:solidFill>
                  <a:srgbClr val="EF0000"/>
                </a:solidFill>
                <a:latin typeface="Maven Pro Bold"/>
                <a:ea typeface="Maven Pro Bold"/>
                <a:cs typeface="Maven Pro Bold"/>
                <a:sym typeface="Maven Pro Bold"/>
              </a:rPr>
              <a:t>( feel free to include which topic belongs to which page)</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Introduction</a:t>
            </a:r>
          </a:p>
        </p:txBody>
      </p:sp>
      <p:sp>
        <p:nvSpPr>
          <p:cNvPr name="TextBox 4" id="4"/>
          <p:cNvSpPr txBox="true"/>
          <p:nvPr/>
        </p:nvSpPr>
        <p:spPr>
          <a:xfrm rot="0">
            <a:off x="685578" y="2487133"/>
            <a:ext cx="8449350" cy="1962150"/>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Compliance risks are common and significant threats to achieving organizational objectives. This presentation provides guidance on applying the COSO ERM framework to identify, assess, and manage compliance risks aligned with Compliance &amp; Ethics (C&amp;E) programs. </a:t>
            </a:r>
          </a:p>
        </p:txBody>
      </p:sp>
      <p:sp>
        <p:nvSpPr>
          <p:cNvPr name="TextBox 5" id="5"/>
          <p:cNvSpPr txBox="true"/>
          <p:nvPr/>
        </p:nvSpPr>
        <p:spPr>
          <a:xfrm rot="0">
            <a:off x="694650" y="4943032"/>
            <a:ext cx="8449350" cy="1571625"/>
          </a:xfrm>
          <a:prstGeom prst="rect">
            <a:avLst/>
          </a:prstGeom>
        </p:spPr>
        <p:txBody>
          <a:bodyPr anchor="t" rtlCol="false" tIns="0" lIns="0" bIns="0" rIns="0">
            <a:spAutoFit/>
          </a:bodyPr>
          <a:lstStyle/>
          <a:p>
            <a:pPr algn="l">
              <a:lnSpc>
                <a:spcPts val="3120"/>
              </a:lnSpc>
              <a:spcBef>
                <a:spcPct val="0"/>
              </a:spcBef>
            </a:pPr>
            <a:r>
              <a:rPr lang="en-US" sz="2600">
                <a:solidFill>
                  <a:srgbClr val="000000"/>
                </a:solidFill>
                <a:latin typeface="Maven Pro"/>
                <a:ea typeface="Maven Pro"/>
                <a:cs typeface="Maven Pro"/>
                <a:sym typeface="Maven Pro"/>
              </a:rPr>
              <a:t>Compliance risks include breaches of laws, regulations, and internal policies, and their mismanagement can lead to severe organizational consequences, including financial and reputational damage.</a:t>
            </a:r>
          </a:p>
        </p:txBody>
      </p:sp>
      <p:sp>
        <p:nvSpPr>
          <p:cNvPr name="Freeform 6" id="6"/>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7" id="7"/>
          <p:cNvSpPr txBox="true"/>
          <p:nvPr/>
        </p:nvSpPr>
        <p:spPr>
          <a:xfrm rot="0">
            <a:off x="685578" y="1593333"/>
            <a:ext cx="6004866" cy="790575"/>
          </a:xfrm>
          <a:prstGeom prst="rect">
            <a:avLst/>
          </a:prstGeom>
        </p:spPr>
        <p:txBody>
          <a:bodyPr anchor="t" rtlCol="false" tIns="0" lIns="0" bIns="0" rIns="0">
            <a:spAutoFit/>
          </a:bodyPr>
          <a:lstStyle/>
          <a:p>
            <a:pPr algn="l">
              <a:lnSpc>
                <a:spcPts val="3120"/>
              </a:lnSpc>
              <a:spcBef>
                <a:spcPct val="0"/>
              </a:spcBef>
            </a:pPr>
            <a:r>
              <a:rPr lang="en-US" b="true" sz="2600">
                <a:solidFill>
                  <a:srgbClr val="EF0000"/>
                </a:solidFill>
                <a:latin typeface="Maven Pro Bold"/>
                <a:ea typeface="Maven Pro Bold"/>
                <a:cs typeface="Maven Pro Bold"/>
                <a:sym typeface="Maven Pro Bold"/>
              </a:rPr>
              <a:t>( explain COSO or ERM or similar organization if audience not familiar )</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Freeform 3" id="3"/>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Freeform 4" id="4"/>
          <p:cNvSpPr/>
          <p:nvPr/>
        </p:nvSpPr>
        <p:spPr>
          <a:xfrm flipH="false" flipV="false" rot="0">
            <a:off x="1824439" y="6630697"/>
            <a:ext cx="1428750" cy="1228725"/>
          </a:xfrm>
          <a:custGeom>
            <a:avLst/>
            <a:gdLst/>
            <a:ahLst/>
            <a:cxnLst/>
            <a:rect r="r" b="b" t="t" l="l"/>
            <a:pathLst>
              <a:path h="1228725" w="1428750">
                <a:moveTo>
                  <a:pt x="0" y="0"/>
                </a:moveTo>
                <a:lnTo>
                  <a:pt x="1428750" y="0"/>
                </a:lnTo>
                <a:lnTo>
                  <a:pt x="1428750" y="1228725"/>
                </a:lnTo>
                <a:lnTo>
                  <a:pt x="0" y="122872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7861400" y="6630697"/>
            <a:ext cx="1238010" cy="1228725"/>
          </a:xfrm>
          <a:custGeom>
            <a:avLst/>
            <a:gdLst/>
            <a:ahLst/>
            <a:cxnLst/>
            <a:rect r="r" b="b" t="t" l="l"/>
            <a:pathLst>
              <a:path h="1228725" w="1238010">
                <a:moveTo>
                  <a:pt x="0" y="0"/>
                </a:moveTo>
                <a:lnTo>
                  <a:pt x="1238010" y="0"/>
                </a:lnTo>
                <a:lnTo>
                  <a:pt x="1238010" y="1228725"/>
                </a:lnTo>
                <a:lnTo>
                  <a:pt x="0" y="1228725"/>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13503365" y="6630697"/>
            <a:ext cx="1228725" cy="1228725"/>
          </a:xfrm>
          <a:custGeom>
            <a:avLst/>
            <a:gdLst/>
            <a:ahLst/>
            <a:cxnLst/>
            <a:rect r="r" b="b" t="t" l="l"/>
            <a:pathLst>
              <a:path h="1228725" w="1228725">
                <a:moveTo>
                  <a:pt x="0" y="0"/>
                </a:moveTo>
                <a:lnTo>
                  <a:pt x="1228725" y="0"/>
                </a:lnTo>
                <a:lnTo>
                  <a:pt x="1228725" y="1228725"/>
                </a:lnTo>
                <a:lnTo>
                  <a:pt x="0" y="1228725"/>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7" id="7"/>
          <p:cNvSpPr txBox="true"/>
          <p:nvPr/>
        </p:nvSpPr>
        <p:spPr>
          <a:xfrm rot="0">
            <a:off x="6112130" y="4239922"/>
            <a:ext cx="4736550" cy="21717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Compliance risks related to laws, regulations, contractual terms, and internal policies. Compliance-related risks include violations of standards, organizational policies, and ethical guidelines.</a:t>
            </a:r>
          </a:p>
        </p:txBody>
      </p:sp>
      <p:sp>
        <p:nvSpPr>
          <p:cNvPr name="TextBox 8" id="8"/>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Compliance Risks</a:t>
            </a:r>
          </a:p>
        </p:txBody>
      </p:sp>
      <p:sp>
        <p:nvSpPr>
          <p:cNvPr name="TextBox 9" id="9"/>
          <p:cNvSpPr txBox="true"/>
          <p:nvPr/>
        </p:nvSpPr>
        <p:spPr>
          <a:xfrm rot="0">
            <a:off x="1115553" y="1937751"/>
            <a:ext cx="16038750" cy="640800"/>
          </a:xfrm>
          <a:prstGeom prst="rect">
            <a:avLst/>
          </a:prstGeom>
        </p:spPr>
        <p:txBody>
          <a:bodyPr anchor="t" rtlCol="false" tIns="0" lIns="0" bIns="0" rIns="0">
            <a:spAutoFit/>
          </a:bodyPr>
          <a:lstStyle/>
          <a:p>
            <a:pPr algn="l">
              <a:lnSpc>
                <a:spcPts val="3600"/>
              </a:lnSpc>
            </a:pPr>
            <a:r>
              <a:rPr lang="en-US" sz="3000">
                <a:solidFill>
                  <a:srgbClr val="000000"/>
                </a:solidFill>
                <a:latin typeface="Maven Pro"/>
                <a:ea typeface="Maven Pro"/>
                <a:cs typeface="Maven Pro"/>
                <a:sym typeface="Maven Pro"/>
              </a:rPr>
              <a:t>Definitions and Scope</a:t>
            </a:r>
          </a:p>
        </p:txBody>
      </p:sp>
      <p:sp>
        <p:nvSpPr>
          <p:cNvPr name="TextBox 10" id="10"/>
          <p:cNvSpPr txBox="true"/>
          <p:nvPr/>
        </p:nvSpPr>
        <p:spPr>
          <a:xfrm rot="0">
            <a:off x="170539" y="2998905"/>
            <a:ext cx="4736550" cy="942075"/>
          </a:xfrm>
          <a:prstGeom prst="rect">
            <a:avLst/>
          </a:prstGeom>
        </p:spPr>
        <p:txBody>
          <a:bodyPr anchor="t" rtlCol="false" tIns="0" lIns="0" bIns="0" rIns="0">
            <a:spAutoFit/>
          </a:bodyPr>
          <a:lstStyle/>
          <a:p>
            <a:pPr algn="ctr">
              <a:lnSpc>
                <a:spcPts val="3120"/>
              </a:lnSpc>
            </a:pPr>
            <a:r>
              <a:rPr lang="en-US" b="true" sz="2600">
                <a:solidFill>
                  <a:srgbClr val="000000"/>
                </a:solidFill>
                <a:latin typeface="Maven Pro Bold"/>
                <a:ea typeface="Maven Pro Bold"/>
                <a:cs typeface="Maven Pro Bold"/>
                <a:sym typeface="Maven Pro Bold"/>
              </a:rPr>
              <a:t>Risk Definition</a:t>
            </a:r>
          </a:p>
        </p:txBody>
      </p:sp>
      <p:sp>
        <p:nvSpPr>
          <p:cNvPr name="TextBox 11" id="11"/>
          <p:cNvSpPr txBox="true"/>
          <p:nvPr/>
        </p:nvSpPr>
        <p:spPr>
          <a:xfrm rot="0">
            <a:off x="638196" y="4238625"/>
            <a:ext cx="4736550" cy="14478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Defined as the possibility of events affecting the achievement of business objectives, including compliance.</a:t>
            </a:r>
          </a:p>
        </p:txBody>
      </p:sp>
      <p:sp>
        <p:nvSpPr>
          <p:cNvPr name="TextBox 12" id="12"/>
          <p:cNvSpPr txBox="true"/>
          <p:nvPr/>
        </p:nvSpPr>
        <p:spPr>
          <a:xfrm rot="0">
            <a:off x="6112130" y="2998905"/>
            <a:ext cx="4736550" cy="942075"/>
          </a:xfrm>
          <a:prstGeom prst="rect">
            <a:avLst/>
          </a:prstGeom>
        </p:spPr>
        <p:txBody>
          <a:bodyPr anchor="t" rtlCol="false" tIns="0" lIns="0" bIns="0" rIns="0">
            <a:spAutoFit/>
          </a:bodyPr>
          <a:lstStyle/>
          <a:p>
            <a:pPr algn="ctr">
              <a:lnSpc>
                <a:spcPts val="3120"/>
              </a:lnSpc>
            </a:pPr>
            <a:r>
              <a:rPr lang="en-US" b="true" sz="2600">
                <a:solidFill>
                  <a:srgbClr val="000000"/>
                </a:solidFill>
                <a:latin typeface="Maven Pro Bold"/>
                <a:ea typeface="Maven Pro Bold"/>
                <a:cs typeface="Maven Pro Bold"/>
                <a:sym typeface="Maven Pro Bold"/>
              </a:rPr>
              <a:t>Types of Risks</a:t>
            </a:r>
          </a:p>
        </p:txBody>
      </p:sp>
      <p:sp>
        <p:nvSpPr>
          <p:cNvPr name="TextBox 13" id="13"/>
          <p:cNvSpPr txBox="true"/>
          <p:nvPr/>
        </p:nvSpPr>
        <p:spPr>
          <a:xfrm rot="0">
            <a:off x="11749453" y="2998905"/>
            <a:ext cx="4736550" cy="942075"/>
          </a:xfrm>
          <a:prstGeom prst="rect">
            <a:avLst/>
          </a:prstGeom>
        </p:spPr>
        <p:txBody>
          <a:bodyPr anchor="t" rtlCol="false" tIns="0" lIns="0" bIns="0" rIns="0">
            <a:spAutoFit/>
          </a:bodyPr>
          <a:lstStyle/>
          <a:p>
            <a:pPr algn="ctr">
              <a:lnSpc>
                <a:spcPts val="3120"/>
              </a:lnSpc>
            </a:pPr>
            <a:r>
              <a:rPr lang="en-US" b="true" sz="2600">
                <a:solidFill>
                  <a:srgbClr val="000000"/>
                </a:solidFill>
                <a:latin typeface="Maven Pro Bold"/>
                <a:ea typeface="Maven Pro Bold"/>
                <a:cs typeface="Maven Pro Bold"/>
                <a:sym typeface="Maven Pro Bold"/>
              </a:rPr>
              <a:t>Examples</a:t>
            </a:r>
          </a:p>
        </p:txBody>
      </p:sp>
      <p:sp>
        <p:nvSpPr>
          <p:cNvPr name="TextBox 14" id="14"/>
          <p:cNvSpPr txBox="true"/>
          <p:nvPr/>
        </p:nvSpPr>
        <p:spPr>
          <a:xfrm rot="0">
            <a:off x="12260204" y="4238625"/>
            <a:ext cx="4736550" cy="18097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Violations affecting customers (privacy breaches), employees (safety violations), and the general public (environmental breaches).</a:t>
            </a:r>
          </a:p>
        </p:txBody>
      </p:sp>
      <p:sp>
        <p:nvSpPr>
          <p:cNvPr name="TextBox 15" id="15"/>
          <p:cNvSpPr txBox="true"/>
          <p:nvPr/>
        </p:nvSpPr>
        <p:spPr>
          <a:xfrm rot="0">
            <a:off x="12026818" y="3540930"/>
            <a:ext cx="5203321"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give contextual examples )</a:t>
            </a:r>
          </a:p>
        </p:txBody>
      </p:sp>
      <p:sp>
        <p:nvSpPr>
          <p:cNvPr name="TextBox 16" id="16"/>
          <p:cNvSpPr txBox="true"/>
          <p:nvPr/>
        </p:nvSpPr>
        <p:spPr>
          <a:xfrm rot="0">
            <a:off x="5614811" y="3620798"/>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simplify with the types then exapnd )</a:t>
            </a:r>
          </a:p>
        </p:txBody>
      </p:sp>
      <p:sp>
        <p:nvSpPr>
          <p:cNvPr name="TextBox 17" id="17"/>
          <p:cNvSpPr txBox="true"/>
          <p:nvPr/>
        </p:nvSpPr>
        <p:spPr>
          <a:xfrm rot="0">
            <a:off x="286414" y="3620798"/>
            <a:ext cx="4709936"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(give an everyday definition)</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Freeform 3" id="3"/>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Freeform 4" id="4"/>
          <p:cNvSpPr/>
          <p:nvPr/>
        </p:nvSpPr>
        <p:spPr>
          <a:xfrm flipH="false" flipV="false" rot="0">
            <a:off x="565346" y="3328401"/>
            <a:ext cx="1100415" cy="1346073"/>
          </a:xfrm>
          <a:custGeom>
            <a:avLst/>
            <a:gdLst/>
            <a:ahLst/>
            <a:cxnLst/>
            <a:rect r="r" b="b" t="t" l="l"/>
            <a:pathLst>
              <a:path h="1346073" w="1100415">
                <a:moveTo>
                  <a:pt x="0" y="0"/>
                </a:moveTo>
                <a:lnTo>
                  <a:pt x="1100414" y="0"/>
                </a:lnTo>
                <a:lnTo>
                  <a:pt x="1100414" y="1346073"/>
                </a:lnTo>
                <a:lnTo>
                  <a:pt x="0" y="134607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8681463" y="3110883"/>
            <a:ext cx="1473685" cy="1563591"/>
          </a:xfrm>
          <a:custGeom>
            <a:avLst/>
            <a:gdLst/>
            <a:ahLst/>
            <a:cxnLst/>
            <a:rect r="r" b="b" t="t" l="l"/>
            <a:pathLst>
              <a:path h="1563591" w="1473685">
                <a:moveTo>
                  <a:pt x="0" y="0"/>
                </a:moveTo>
                <a:lnTo>
                  <a:pt x="1473684" y="0"/>
                </a:lnTo>
                <a:lnTo>
                  <a:pt x="1473684" y="1563591"/>
                </a:lnTo>
                <a:lnTo>
                  <a:pt x="0" y="1563591"/>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565346" y="6765627"/>
            <a:ext cx="1245696" cy="1236354"/>
          </a:xfrm>
          <a:custGeom>
            <a:avLst/>
            <a:gdLst/>
            <a:ahLst/>
            <a:cxnLst/>
            <a:rect r="r" b="b" t="t" l="l"/>
            <a:pathLst>
              <a:path h="1236354" w="1245696">
                <a:moveTo>
                  <a:pt x="0" y="0"/>
                </a:moveTo>
                <a:lnTo>
                  <a:pt x="1245696" y="0"/>
                </a:lnTo>
                <a:lnTo>
                  <a:pt x="1245696" y="1236354"/>
                </a:lnTo>
                <a:lnTo>
                  <a:pt x="0" y="1236354"/>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824014" y="6587158"/>
            <a:ext cx="1477402" cy="1477402"/>
          </a:xfrm>
          <a:custGeom>
            <a:avLst/>
            <a:gdLst/>
            <a:ahLst/>
            <a:cxnLst/>
            <a:rect r="r" b="b" t="t" l="l"/>
            <a:pathLst>
              <a:path h="1477402" w="1477402">
                <a:moveTo>
                  <a:pt x="0" y="0"/>
                </a:moveTo>
                <a:lnTo>
                  <a:pt x="1477402" y="0"/>
                </a:lnTo>
                <a:lnTo>
                  <a:pt x="1477402" y="1477402"/>
                </a:lnTo>
                <a:lnTo>
                  <a:pt x="0" y="1477402"/>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074447" y="7455900"/>
            <a:ext cx="7060481"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Perform background checks to avoid hiring individuals with a history of illegal activities.</a:t>
            </a:r>
          </a:p>
        </p:txBody>
      </p:sp>
      <p:sp>
        <p:nvSpPr>
          <p:cNvPr name="TextBox 9" id="9"/>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Elements of an Effective Compliance Program</a:t>
            </a:r>
          </a:p>
        </p:txBody>
      </p:sp>
      <p:sp>
        <p:nvSpPr>
          <p:cNvPr name="TextBox 10" id="10"/>
          <p:cNvSpPr txBox="true"/>
          <p:nvPr/>
        </p:nvSpPr>
        <p:spPr>
          <a:xfrm rot="0">
            <a:off x="1865682" y="3355230"/>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1. Standards and Procedures</a:t>
            </a:r>
          </a:p>
        </p:txBody>
      </p:sp>
      <p:sp>
        <p:nvSpPr>
          <p:cNvPr name="TextBox 11" id="11"/>
          <p:cNvSpPr txBox="true"/>
          <p:nvPr/>
        </p:nvSpPr>
        <p:spPr>
          <a:xfrm rot="0">
            <a:off x="1865682" y="3945525"/>
            <a:ext cx="6112936"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Establish standards to prevent and detect </a:t>
            </a:r>
          </a:p>
          <a:p>
            <a:pPr algn="l">
              <a:lnSpc>
                <a:spcPts val="2879"/>
              </a:lnSpc>
            </a:pPr>
            <a:r>
              <a:rPr lang="en-US" sz="2400">
                <a:solidFill>
                  <a:srgbClr val="000000"/>
                </a:solidFill>
                <a:latin typeface="Maven Pro"/>
                <a:ea typeface="Maven Pro"/>
                <a:cs typeface="Maven Pro"/>
                <a:sym typeface="Maven Pro"/>
              </a:rPr>
              <a:t>criminal conduct.</a:t>
            </a:r>
          </a:p>
        </p:txBody>
      </p:sp>
      <p:sp>
        <p:nvSpPr>
          <p:cNvPr name="TextBox 12" id="12"/>
          <p:cNvSpPr txBox="true"/>
          <p:nvPr/>
        </p:nvSpPr>
        <p:spPr>
          <a:xfrm rot="0">
            <a:off x="10301416" y="3355230"/>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2. Governance and Oversight</a:t>
            </a:r>
          </a:p>
        </p:txBody>
      </p:sp>
      <p:sp>
        <p:nvSpPr>
          <p:cNvPr name="TextBox 13" id="13"/>
          <p:cNvSpPr txBox="true"/>
          <p:nvPr/>
        </p:nvSpPr>
        <p:spPr>
          <a:xfrm rot="0">
            <a:off x="10552050" y="4001438"/>
            <a:ext cx="6602253"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Involving the board, management, and the compliance officer.</a:t>
            </a:r>
          </a:p>
        </p:txBody>
      </p:sp>
      <p:sp>
        <p:nvSpPr>
          <p:cNvPr name="TextBox 14" id="14"/>
          <p:cNvSpPr txBox="true"/>
          <p:nvPr/>
        </p:nvSpPr>
        <p:spPr>
          <a:xfrm rot="0">
            <a:off x="2074447" y="6903324"/>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3. Due Diligence</a:t>
            </a:r>
          </a:p>
        </p:txBody>
      </p:sp>
      <p:sp>
        <p:nvSpPr>
          <p:cNvPr name="TextBox 15" id="15"/>
          <p:cNvSpPr txBox="true"/>
          <p:nvPr/>
        </p:nvSpPr>
        <p:spPr>
          <a:xfrm rot="0">
            <a:off x="10568116" y="6879225"/>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4. Communication and Training</a:t>
            </a:r>
          </a:p>
        </p:txBody>
      </p:sp>
      <p:sp>
        <p:nvSpPr>
          <p:cNvPr name="TextBox 16" id="16"/>
          <p:cNvSpPr txBox="true"/>
          <p:nvPr/>
        </p:nvSpPr>
        <p:spPr>
          <a:xfrm rot="0">
            <a:off x="10850376" y="7455900"/>
            <a:ext cx="6638029" cy="72390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Implement effective training programs and disseminate information.</a:t>
            </a:r>
          </a:p>
        </p:txBody>
      </p:sp>
      <p:sp>
        <p:nvSpPr>
          <p:cNvPr name="TextBox 17" id="17"/>
          <p:cNvSpPr txBox="true"/>
          <p:nvPr/>
        </p:nvSpPr>
        <p:spPr>
          <a:xfrm rot="0">
            <a:off x="1811042" y="4938713"/>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18" id="18"/>
          <p:cNvSpPr txBox="true"/>
          <p:nvPr/>
        </p:nvSpPr>
        <p:spPr>
          <a:xfrm rot="0">
            <a:off x="10552050" y="4938713"/>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19" id="19"/>
          <p:cNvSpPr txBox="true"/>
          <p:nvPr/>
        </p:nvSpPr>
        <p:spPr>
          <a:xfrm rot="0">
            <a:off x="1865682" y="8396117"/>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20" id="20"/>
          <p:cNvSpPr txBox="true"/>
          <p:nvPr/>
        </p:nvSpPr>
        <p:spPr>
          <a:xfrm rot="0">
            <a:off x="10779140" y="838935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COSO ERM Framework Components</a:t>
            </a:r>
          </a:p>
        </p:txBody>
      </p:sp>
      <p:sp>
        <p:nvSpPr>
          <p:cNvPr name="TextBox 4" id="4"/>
          <p:cNvSpPr txBox="true"/>
          <p:nvPr/>
        </p:nvSpPr>
        <p:spPr>
          <a:xfrm rot="0">
            <a:off x="1115553" y="2239884"/>
            <a:ext cx="16038750" cy="6977475"/>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1. 1. Governance &amp; Culture</a:t>
            </a:r>
          </a:p>
          <a:p>
            <a:pPr algn="l">
              <a:lnSpc>
                <a:spcPts val="3120"/>
              </a:lnSpc>
            </a:pPr>
            <a:r>
              <a:rPr lang="en-US" sz="2600">
                <a:solidFill>
                  <a:srgbClr val="000000"/>
                </a:solidFill>
                <a:latin typeface="Maven Pro"/>
                <a:ea typeface="Maven Pro"/>
                <a:cs typeface="Maven Pro"/>
                <a:sym typeface="Maven Pro"/>
              </a:rPr>
              <a:t>Set appropriate tone, carry out risk oversight.</a:t>
            </a:r>
          </a:p>
          <a:p>
            <a:pPr algn="l">
              <a:lnSpc>
                <a:spcPts val="3120"/>
              </a:lnSpc>
            </a:pPr>
          </a:p>
          <a:p>
            <a:pPr algn="l">
              <a:lnSpc>
                <a:spcPts val="3120"/>
              </a:lnSpc>
            </a:pPr>
            <a:r>
              <a:rPr lang="en-US" sz="2600">
                <a:solidFill>
                  <a:srgbClr val="000000"/>
                </a:solidFill>
                <a:latin typeface="Maven Pro"/>
                <a:ea typeface="Maven Pro"/>
                <a:cs typeface="Maven Pro"/>
                <a:sym typeface="Maven Pro"/>
              </a:rPr>
              <a:t>2. 2. Strategy &amp; Objective-Setting</a:t>
            </a:r>
          </a:p>
          <a:p>
            <a:pPr algn="l">
              <a:lnSpc>
                <a:spcPts val="3120"/>
              </a:lnSpc>
            </a:pPr>
            <a:r>
              <a:rPr lang="en-US" sz="2600">
                <a:solidFill>
                  <a:srgbClr val="000000"/>
                </a:solidFill>
                <a:latin typeface="Maven Pro"/>
                <a:ea typeface="Maven Pro"/>
                <a:cs typeface="Maven Pro"/>
                <a:sym typeface="Maven Pro"/>
              </a:rPr>
              <a:t>Define risk appetite, assess business context.</a:t>
            </a:r>
          </a:p>
          <a:p>
            <a:pPr algn="l">
              <a:lnSpc>
                <a:spcPts val="3120"/>
              </a:lnSpc>
            </a:pPr>
          </a:p>
          <a:p>
            <a:pPr algn="l">
              <a:lnSpc>
                <a:spcPts val="3120"/>
              </a:lnSpc>
            </a:pPr>
            <a:r>
              <a:rPr lang="en-US" sz="2600">
                <a:solidFill>
                  <a:srgbClr val="000000"/>
                </a:solidFill>
                <a:latin typeface="Maven Pro"/>
                <a:ea typeface="Maven Pro"/>
                <a:cs typeface="Maven Pro"/>
                <a:sym typeface="Maven Pro"/>
              </a:rPr>
              <a:t>3. 3. Performance</a:t>
            </a:r>
          </a:p>
          <a:p>
            <a:pPr algn="l">
              <a:lnSpc>
                <a:spcPts val="3120"/>
              </a:lnSpc>
            </a:pPr>
            <a:r>
              <a:rPr lang="en-US" sz="2600">
                <a:solidFill>
                  <a:srgbClr val="000000"/>
                </a:solidFill>
                <a:latin typeface="Maven Pro"/>
                <a:ea typeface="Maven Pro"/>
                <a:cs typeface="Maven Pro"/>
                <a:sym typeface="Maven Pro"/>
              </a:rPr>
              <a:t>Identify, assess, and prioritize risks.</a:t>
            </a:r>
          </a:p>
          <a:p>
            <a:pPr algn="l">
              <a:lnSpc>
                <a:spcPts val="3120"/>
              </a:lnSpc>
            </a:pPr>
          </a:p>
          <a:p>
            <a:pPr algn="l">
              <a:lnSpc>
                <a:spcPts val="3120"/>
              </a:lnSpc>
            </a:pPr>
            <a:r>
              <a:rPr lang="en-US" sz="2600">
                <a:solidFill>
                  <a:srgbClr val="000000"/>
                </a:solidFill>
                <a:latin typeface="Maven Pro"/>
                <a:ea typeface="Maven Pro"/>
                <a:cs typeface="Maven Pro"/>
                <a:sym typeface="Maven Pro"/>
              </a:rPr>
              <a:t>4. 4. Review &amp; Revision</a:t>
            </a:r>
          </a:p>
          <a:p>
            <a:pPr algn="l">
              <a:lnSpc>
                <a:spcPts val="3120"/>
              </a:lnSpc>
            </a:pPr>
            <a:r>
              <a:rPr lang="en-US" sz="2600">
                <a:solidFill>
                  <a:srgbClr val="000000"/>
                </a:solidFill>
                <a:latin typeface="Maven Pro"/>
                <a:ea typeface="Maven Pro"/>
                <a:cs typeface="Maven Pro"/>
                <a:sym typeface="Maven Pro"/>
              </a:rPr>
              <a:t>Continually improve the enterprise risk management process.</a:t>
            </a:r>
          </a:p>
          <a:p>
            <a:pPr algn="l">
              <a:lnSpc>
                <a:spcPts val="3120"/>
              </a:lnSpc>
            </a:pPr>
          </a:p>
          <a:p>
            <a:pPr algn="l">
              <a:lnSpc>
                <a:spcPts val="3120"/>
              </a:lnSpc>
            </a:pPr>
            <a:r>
              <a:rPr lang="en-US" sz="2600">
                <a:solidFill>
                  <a:srgbClr val="000000"/>
                </a:solidFill>
                <a:latin typeface="Maven Pro"/>
                <a:ea typeface="Maven Pro"/>
                <a:cs typeface="Maven Pro"/>
                <a:sym typeface="Maven Pro"/>
              </a:rPr>
              <a:t>5. 5. Information, Communication &amp; Reporting</a:t>
            </a:r>
          </a:p>
          <a:p>
            <a:pPr algn="l">
              <a:lnSpc>
                <a:spcPts val="3120"/>
              </a:lnSpc>
            </a:pPr>
            <a:r>
              <a:rPr lang="en-US" sz="2600">
                <a:solidFill>
                  <a:srgbClr val="000000"/>
                </a:solidFill>
                <a:latin typeface="Maven Pro"/>
                <a:ea typeface="Maven Pro"/>
                <a:cs typeface="Maven Pro"/>
                <a:sym typeface="Maven Pro"/>
              </a:rPr>
              <a:t>Communicate and report risk information effectively.</a:t>
            </a:r>
          </a:p>
        </p:txBody>
      </p:sp>
      <p:sp>
        <p:nvSpPr>
          <p:cNvPr name="Freeform 5" id="5"/>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6" id="6"/>
          <p:cNvSpPr txBox="true"/>
          <p:nvPr/>
        </p:nvSpPr>
        <p:spPr>
          <a:xfrm rot="0">
            <a:off x="9305549" y="262353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7" id="7"/>
          <p:cNvSpPr txBox="true"/>
          <p:nvPr/>
        </p:nvSpPr>
        <p:spPr>
          <a:xfrm rot="0">
            <a:off x="9305549" y="365223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8" id="8"/>
          <p:cNvSpPr txBox="true"/>
          <p:nvPr/>
        </p:nvSpPr>
        <p:spPr>
          <a:xfrm rot="0">
            <a:off x="9305549" y="474345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9" id="9"/>
          <p:cNvSpPr txBox="true"/>
          <p:nvPr/>
        </p:nvSpPr>
        <p:spPr>
          <a:xfrm rot="0">
            <a:off x="9305549" y="5723859"/>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10" id="10"/>
          <p:cNvSpPr txBox="true"/>
          <p:nvPr/>
        </p:nvSpPr>
        <p:spPr>
          <a:xfrm rot="0">
            <a:off x="9305549" y="696748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Governance and Culture for Compliance Risks</a:t>
            </a:r>
          </a:p>
        </p:txBody>
      </p:sp>
      <p:sp>
        <p:nvSpPr>
          <p:cNvPr name="TextBox 4" id="4"/>
          <p:cNvSpPr txBox="true"/>
          <p:nvPr/>
        </p:nvSpPr>
        <p:spPr>
          <a:xfrm rot="0">
            <a:off x="1115553" y="2239884"/>
            <a:ext cx="16038750" cy="6977475"/>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1. 1. Board Risk Oversight</a:t>
            </a:r>
          </a:p>
          <a:p>
            <a:pPr algn="l">
              <a:lnSpc>
                <a:spcPts val="3120"/>
              </a:lnSpc>
            </a:pPr>
            <a:r>
              <a:rPr lang="en-US" sz="2600">
                <a:solidFill>
                  <a:srgbClr val="000000"/>
                </a:solidFill>
                <a:latin typeface="Maven Pro"/>
                <a:ea typeface="Maven Pro"/>
                <a:cs typeface="Maven Pro"/>
                <a:sym typeface="Maven Pro"/>
              </a:rPr>
              <a:t>Board should oversee compliance programs and ensure resource allocation.</a:t>
            </a:r>
          </a:p>
          <a:p>
            <a:pPr algn="l">
              <a:lnSpc>
                <a:spcPts val="3120"/>
              </a:lnSpc>
            </a:pPr>
          </a:p>
          <a:p>
            <a:pPr algn="l">
              <a:lnSpc>
                <a:spcPts val="3120"/>
              </a:lnSpc>
            </a:pPr>
            <a:r>
              <a:rPr lang="en-US" sz="2600">
                <a:solidFill>
                  <a:srgbClr val="000000"/>
                </a:solidFill>
                <a:latin typeface="Maven Pro"/>
                <a:ea typeface="Maven Pro"/>
                <a:cs typeface="Maven Pro"/>
                <a:sym typeface="Maven Pro"/>
              </a:rPr>
              <a:t>2. 2. Operating Structures</a:t>
            </a:r>
          </a:p>
          <a:p>
            <a:pPr algn="l">
              <a:lnSpc>
                <a:spcPts val="3120"/>
              </a:lnSpc>
            </a:pPr>
            <a:r>
              <a:rPr lang="en-US" sz="2600">
                <a:solidFill>
                  <a:srgbClr val="000000"/>
                </a:solidFill>
                <a:latin typeface="Maven Pro"/>
                <a:ea typeface="Maven Pro"/>
                <a:cs typeface="Maven Pro"/>
                <a:sym typeface="Maven Pro"/>
              </a:rPr>
              <a:t>Ensure the compliance function has high stature and authority.</a:t>
            </a:r>
          </a:p>
          <a:p>
            <a:pPr algn="l">
              <a:lnSpc>
                <a:spcPts val="3120"/>
              </a:lnSpc>
            </a:pPr>
          </a:p>
          <a:p>
            <a:pPr algn="l">
              <a:lnSpc>
                <a:spcPts val="3120"/>
              </a:lnSpc>
            </a:pPr>
            <a:r>
              <a:rPr lang="en-US" sz="2600">
                <a:solidFill>
                  <a:srgbClr val="000000"/>
                </a:solidFill>
                <a:latin typeface="Maven Pro"/>
                <a:ea typeface="Maven Pro"/>
                <a:cs typeface="Maven Pro"/>
                <a:sym typeface="Maven Pro"/>
              </a:rPr>
              <a:t>3. 3. Desired Culture</a:t>
            </a:r>
          </a:p>
          <a:p>
            <a:pPr algn="l">
              <a:lnSpc>
                <a:spcPts val="3120"/>
              </a:lnSpc>
            </a:pPr>
            <a:r>
              <a:rPr lang="en-US" sz="2600">
                <a:solidFill>
                  <a:srgbClr val="000000"/>
                </a:solidFill>
                <a:latin typeface="Maven Pro"/>
                <a:ea typeface="Maven Pro"/>
                <a:cs typeface="Maven Pro"/>
                <a:sym typeface="Maven Pro"/>
              </a:rPr>
              <a:t>Promote a risk-aware culture and provide comprehensive training.</a:t>
            </a:r>
          </a:p>
          <a:p>
            <a:pPr algn="l">
              <a:lnSpc>
                <a:spcPts val="3120"/>
              </a:lnSpc>
            </a:pPr>
          </a:p>
          <a:p>
            <a:pPr algn="l">
              <a:lnSpc>
                <a:spcPts val="3120"/>
              </a:lnSpc>
            </a:pPr>
            <a:r>
              <a:rPr lang="en-US" sz="2600">
                <a:solidFill>
                  <a:srgbClr val="000000"/>
                </a:solidFill>
                <a:latin typeface="Maven Pro"/>
                <a:ea typeface="Maven Pro"/>
                <a:cs typeface="Maven Pro"/>
                <a:sym typeface="Maven Pro"/>
              </a:rPr>
              <a:t>4. 4. Commitment to Core Values</a:t>
            </a:r>
          </a:p>
          <a:p>
            <a:pPr algn="l">
              <a:lnSpc>
                <a:spcPts val="3120"/>
              </a:lnSpc>
            </a:pPr>
            <a:r>
              <a:rPr lang="en-US" sz="2600">
                <a:solidFill>
                  <a:srgbClr val="000000"/>
                </a:solidFill>
                <a:latin typeface="Maven Pro"/>
                <a:ea typeface="Maven Pro"/>
                <a:cs typeface="Maven Pro"/>
                <a:sym typeface="Maven Pro"/>
              </a:rPr>
              <a:t>Embed compliance into the organization's core values and culture.</a:t>
            </a:r>
          </a:p>
          <a:p>
            <a:pPr algn="l">
              <a:lnSpc>
                <a:spcPts val="3120"/>
              </a:lnSpc>
            </a:pPr>
          </a:p>
          <a:p>
            <a:pPr algn="l">
              <a:lnSpc>
                <a:spcPts val="3120"/>
              </a:lnSpc>
            </a:pPr>
            <a:r>
              <a:rPr lang="en-US" sz="2600">
                <a:solidFill>
                  <a:srgbClr val="000000"/>
                </a:solidFill>
                <a:latin typeface="Maven Pro"/>
                <a:ea typeface="Maven Pro"/>
                <a:cs typeface="Maven Pro"/>
                <a:sym typeface="Maven Pro"/>
              </a:rPr>
              <a:t>5. 5. Attracting Capable Individuals</a:t>
            </a:r>
          </a:p>
          <a:p>
            <a:pPr algn="l">
              <a:lnSpc>
                <a:spcPts val="3120"/>
              </a:lnSpc>
            </a:pPr>
            <a:r>
              <a:rPr lang="en-US" sz="2600">
                <a:solidFill>
                  <a:srgbClr val="000000"/>
                </a:solidFill>
                <a:latin typeface="Maven Pro"/>
                <a:ea typeface="Maven Pro"/>
                <a:cs typeface="Maven Pro"/>
                <a:sym typeface="Maven Pro"/>
              </a:rPr>
              <a:t>Hire and retain individuals committed to compliance and ethics.</a:t>
            </a:r>
          </a:p>
        </p:txBody>
      </p:sp>
      <p:sp>
        <p:nvSpPr>
          <p:cNvPr name="Freeform 5" id="5"/>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6" id="6"/>
          <p:cNvSpPr txBox="true"/>
          <p:nvPr/>
        </p:nvSpPr>
        <p:spPr>
          <a:xfrm rot="0">
            <a:off x="5319617" y="2239884"/>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7" id="7"/>
          <p:cNvSpPr txBox="true"/>
          <p:nvPr/>
        </p:nvSpPr>
        <p:spPr>
          <a:xfrm rot="0">
            <a:off x="5319617" y="3411170"/>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8" id="8"/>
          <p:cNvSpPr txBox="true"/>
          <p:nvPr/>
        </p:nvSpPr>
        <p:spPr>
          <a:xfrm rot="0">
            <a:off x="5319617" y="4582745"/>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9" id="9"/>
          <p:cNvSpPr txBox="true"/>
          <p:nvPr/>
        </p:nvSpPr>
        <p:spPr>
          <a:xfrm rot="0">
            <a:off x="6513010" y="5723859"/>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
        <p:nvSpPr>
          <p:cNvPr name="TextBox 10" id="10"/>
          <p:cNvSpPr txBox="true"/>
          <p:nvPr/>
        </p:nvSpPr>
        <p:spPr>
          <a:xfrm rot="0">
            <a:off x="6847160" y="6895434"/>
            <a:ext cx="6148073"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316721" y="7516353"/>
            <a:ext cx="7735950" cy="23959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Assess compliance risks related to strategy options.</a:t>
            </a:r>
          </a:p>
        </p:txBody>
      </p:sp>
      <p:sp>
        <p:nvSpPr>
          <p:cNvPr name="Freeform 4" id="4"/>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5" id="5"/>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Strategy and Objective-Setting for Compliance Risks</a:t>
            </a:r>
          </a:p>
        </p:txBody>
      </p:sp>
      <p:sp>
        <p:nvSpPr>
          <p:cNvPr name="TextBox 6" id="6"/>
          <p:cNvSpPr txBox="true"/>
          <p:nvPr/>
        </p:nvSpPr>
        <p:spPr>
          <a:xfrm rot="0">
            <a:off x="1115553" y="1937751"/>
            <a:ext cx="16038750" cy="640800"/>
          </a:xfrm>
          <a:prstGeom prst="rect">
            <a:avLst/>
          </a:prstGeom>
        </p:spPr>
        <p:txBody>
          <a:bodyPr anchor="t" rtlCol="false" tIns="0" lIns="0" bIns="0" rIns="0">
            <a:spAutoFit/>
          </a:bodyPr>
          <a:lstStyle/>
          <a:p>
            <a:pPr algn="l">
              <a:lnSpc>
                <a:spcPts val="3600"/>
              </a:lnSpc>
            </a:pPr>
            <a:r>
              <a:rPr lang="en-US" sz="3000">
                <a:solidFill>
                  <a:srgbClr val="000000"/>
                </a:solidFill>
                <a:latin typeface="Maven Pro"/>
                <a:ea typeface="Maven Pro"/>
                <a:cs typeface="Maven Pro"/>
                <a:sym typeface="Maven Pro"/>
              </a:rPr>
              <a:t>Steps and Principles</a:t>
            </a:r>
          </a:p>
        </p:txBody>
      </p:sp>
      <p:sp>
        <p:nvSpPr>
          <p:cNvPr name="TextBox 7" id="7"/>
          <p:cNvSpPr txBox="true"/>
          <p:nvPr/>
        </p:nvSpPr>
        <p:spPr>
          <a:xfrm rot="0">
            <a:off x="1316721" y="3318876"/>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1. Analyzing Business Context</a:t>
            </a:r>
          </a:p>
        </p:txBody>
      </p:sp>
      <p:sp>
        <p:nvSpPr>
          <p:cNvPr name="TextBox 8" id="8"/>
          <p:cNvSpPr txBox="true"/>
          <p:nvPr/>
        </p:nvSpPr>
        <p:spPr>
          <a:xfrm rot="0">
            <a:off x="1316721" y="3931905"/>
            <a:ext cx="7735950" cy="23959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Evaluate internal &amp; external factors affecting compliance risks.</a:t>
            </a:r>
          </a:p>
        </p:txBody>
      </p:sp>
      <p:sp>
        <p:nvSpPr>
          <p:cNvPr name="TextBox 9" id="9"/>
          <p:cNvSpPr txBox="true"/>
          <p:nvPr/>
        </p:nvSpPr>
        <p:spPr>
          <a:xfrm rot="0">
            <a:off x="9418305" y="3318876"/>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2. Defining Risk Appetite</a:t>
            </a:r>
          </a:p>
        </p:txBody>
      </p:sp>
      <p:sp>
        <p:nvSpPr>
          <p:cNvPr name="TextBox 10" id="10"/>
          <p:cNvSpPr txBox="true"/>
          <p:nvPr/>
        </p:nvSpPr>
        <p:spPr>
          <a:xfrm rot="0">
            <a:off x="9418305" y="3931905"/>
            <a:ext cx="7735950" cy="23959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Discuss and determine acceptable levels of compliance risk.</a:t>
            </a:r>
          </a:p>
        </p:txBody>
      </p:sp>
      <p:sp>
        <p:nvSpPr>
          <p:cNvPr name="TextBox 11" id="11"/>
          <p:cNvSpPr txBox="true"/>
          <p:nvPr/>
        </p:nvSpPr>
        <p:spPr>
          <a:xfrm rot="0">
            <a:off x="1316721" y="6903324"/>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3. Evaluating Strategies</a:t>
            </a:r>
          </a:p>
        </p:txBody>
      </p:sp>
      <p:sp>
        <p:nvSpPr>
          <p:cNvPr name="TextBox 12" id="12"/>
          <p:cNvSpPr txBox="true"/>
          <p:nvPr/>
        </p:nvSpPr>
        <p:spPr>
          <a:xfrm rot="0">
            <a:off x="9418305" y="6903324"/>
            <a:ext cx="7735950" cy="576675"/>
          </a:xfrm>
          <a:prstGeom prst="rect">
            <a:avLst/>
          </a:prstGeom>
        </p:spPr>
        <p:txBody>
          <a:bodyPr anchor="t" rtlCol="false" tIns="0" lIns="0" bIns="0" rIns="0">
            <a:spAutoFit/>
          </a:bodyPr>
          <a:lstStyle/>
          <a:p>
            <a:pPr algn="l">
              <a:lnSpc>
                <a:spcPts val="3120"/>
              </a:lnSpc>
            </a:pPr>
            <a:r>
              <a:rPr lang="en-US" b="true" sz="2600">
                <a:solidFill>
                  <a:srgbClr val="000000"/>
                </a:solidFill>
                <a:latin typeface="Maven Pro Bold"/>
                <a:ea typeface="Maven Pro Bold"/>
                <a:cs typeface="Maven Pro Bold"/>
                <a:sym typeface="Maven Pro Bold"/>
              </a:rPr>
              <a:t>4. Formulating Business Objectives</a:t>
            </a:r>
          </a:p>
        </p:txBody>
      </p:sp>
      <p:sp>
        <p:nvSpPr>
          <p:cNvPr name="TextBox 13" id="13"/>
          <p:cNvSpPr txBox="true"/>
          <p:nvPr/>
        </p:nvSpPr>
        <p:spPr>
          <a:xfrm rot="0">
            <a:off x="9418305" y="7516353"/>
            <a:ext cx="7735950" cy="2395950"/>
          </a:xfrm>
          <a:prstGeom prst="rect">
            <a:avLst/>
          </a:prstGeom>
        </p:spPr>
        <p:txBody>
          <a:bodyPr anchor="t" rtlCol="false" tIns="0" lIns="0" bIns="0" rIns="0">
            <a:spAutoFit/>
          </a:bodyPr>
          <a:lstStyle/>
          <a:p>
            <a:pPr algn="l">
              <a:lnSpc>
                <a:spcPts val="2879"/>
              </a:lnSpc>
            </a:pPr>
            <a:r>
              <a:rPr lang="en-US" sz="2400">
                <a:solidFill>
                  <a:srgbClr val="000000"/>
                </a:solidFill>
                <a:latin typeface="Maven Pro"/>
                <a:ea typeface="Maven Pro"/>
                <a:cs typeface="Maven Pro"/>
                <a:sym typeface="Maven Pro"/>
              </a:rPr>
              <a:t>Ensure compliance and performance objectives are aligned.</a:t>
            </a:r>
          </a:p>
        </p:txBody>
      </p:sp>
      <p:sp>
        <p:nvSpPr>
          <p:cNvPr name="TextBox 14" id="14"/>
          <p:cNvSpPr txBox="true"/>
          <p:nvPr/>
        </p:nvSpPr>
        <p:spPr>
          <a:xfrm rot="0">
            <a:off x="286414" y="4938713"/>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 and/or give examples)</a:t>
            </a:r>
          </a:p>
        </p:txBody>
      </p:sp>
      <p:sp>
        <p:nvSpPr>
          <p:cNvPr name="TextBox 15" id="15"/>
          <p:cNvSpPr txBox="true"/>
          <p:nvPr/>
        </p:nvSpPr>
        <p:spPr>
          <a:xfrm rot="0">
            <a:off x="9418305" y="4938713"/>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 and/or give examples)</a:t>
            </a:r>
          </a:p>
        </p:txBody>
      </p:sp>
      <p:sp>
        <p:nvSpPr>
          <p:cNvPr name="TextBox 16" id="16"/>
          <p:cNvSpPr txBox="true"/>
          <p:nvPr/>
        </p:nvSpPr>
        <p:spPr>
          <a:xfrm rot="0">
            <a:off x="286414" y="8396117"/>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 and/or give examples)</a:t>
            </a:r>
          </a:p>
        </p:txBody>
      </p:sp>
      <p:sp>
        <p:nvSpPr>
          <p:cNvPr name="TextBox 17" id="17"/>
          <p:cNvSpPr txBox="true"/>
          <p:nvPr/>
        </p:nvSpPr>
        <p:spPr>
          <a:xfrm rot="0">
            <a:off x="9418305" y="8527749"/>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expand with reading notes and/or give examples)</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3"/>
            <a:stretch>
              <a:fillRect l="0" t="0" r="0" b="0"/>
            </a:stretch>
          </a:blipFill>
        </p:spPr>
      </p:sp>
      <p:sp>
        <p:nvSpPr>
          <p:cNvPr name="TextBox 3" id="3"/>
          <p:cNvSpPr txBox="true"/>
          <p:nvPr/>
        </p:nvSpPr>
        <p:spPr>
          <a:xfrm rot="0">
            <a:off x="1115553" y="384033"/>
            <a:ext cx="16038750" cy="1609350"/>
          </a:xfrm>
          <a:prstGeom prst="rect">
            <a:avLst/>
          </a:prstGeom>
        </p:spPr>
        <p:txBody>
          <a:bodyPr anchor="t" rtlCol="false" tIns="0" lIns="0" bIns="0" rIns="0">
            <a:spAutoFit/>
          </a:bodyPr>
          <a:lstStyle/>
          <a:p>
            <a:pPr algn="l">
              <a:lnSpc>
                <a:spcPts val="5999"/>
              </a:lnSpc>
            </a:pPr>
            <a:r>
              <a:rPr lang="en-US" sz="4999">
                <a:solidFill>
                  <a:srgbClr val="000000"/>
                </a:solidFill>
                <a:latin typeface="Signika"/>
                <a:ea typeface="Signika"/>
                <a:cs typeface="Signika"/>
                <a:sym typeface="Signika"/>
              </a:rPr>
              <a:t>Compliance Risk Management Performance</a:t>
            </a:r>
          </a:p>
        </p:txBody>
      </p:sp>
      <p:sp>
        <p:nvSpPr>
          <p:cNvPr name="TextBox 4" id="4"/>
          <p:cNvSpPr txBox="true"/>
          <p:nvPr/>
        </p:nvSpPr>
        <p:spPr>
          <a:xfrm rot="0">
            <a:off x="1115553" y="2239884"/>
            <a:ext cx="16038750" cy="6977475"/>
          </a:xfrm>
          <a:prstGeom prst="rect">
            <a:avLst/>
          </a:prstGeom>
        </p:spPr>
        <p:txBody>
          <a:bodyPr anchor="t" rtlCol="false" tIns="0" lIns="0" bIns="0" rIns="0">
            <a:spAutoFit/>
          </a:bodyPr>
          <a:lstStyle/>
          <a:p>
            <a:pPr algn="l">
              <a:lnSpc>
                <a:spcPts val="3120"/>
              </a:lnSpc>
            </a:pPr>
            <a:r>
              <a:rPr lang="en-US" sz="2600">
                <a:solidFill>
                  <a:srgbClr val="000000"/>
                </a:solidFill>
                <a:latin typeface="Maven Pro"/>
                <a:ea typeface="Maven Pro"/>
                <a:cs typeface="Maven Pro"/>
                <a:sym typeface="Maven Pro"/>
              </a:rPr>
              <a:t>1. 1. Identifying Risks</a:t>
            </a:r>
          </a:p>
          <a:p>
            <a:pPr algn="l">
              <a:lnSpc>
                <a:spcPts val="3120"/>
              </a:lnSpc>
            </a:pPr>
            <a:r>
              <a:rPr lang="en-US" sz="2600">
                <a:solidFill>
                  <a:srgbClr val="000000"/>
                </a:solidFill>
                <a:latin typeface="Maven Pro"/>
                <a:ea typeface="Maven Pro"/>
                <a:cs typeface="Maven Pro"/>
                <a:sym typeface="Maven Pro"/>
              </a:rPr>
              <a:t>Develop a risk inventory using various identification methods.</a:t>
            </a:r>
          </a:p>
          <a:p>
            <a:pPr algn="l">
              <a:lnSpc>
                <a:spcPts val="3120"/>
              </a:lnSpc>
            </a:pPr>
          </a:p>
          <a:p>
            <a:pPr algn="l">
              <a:lnSpc>
                <a:spcPts val="3120"/>
              </a:lnSpc>
            </a:pPr>
            <a:r>
              <a:rPr lang="en-US" sz="2600">
                <a:solidFill>
                  <a:srgbClr val="000000"/>
                </a:solidFill>
                <a:latin typeface="Maven Pro"/>
                <a:ea typeface="Maven Pro"/>
                <a:cs typeface="Maven Pro"/>
                <a:sym typeface="Maven Pro"/>
              </a:rPr>
              <a:t>2. 2. Assessing Risk Severity</a:t>
            </a:r>
          </a:p>
          <a:p>
            <a:pPr algn="l">
              <a:lnSpc>
                <a:spcPts val="3120"/>
              </a:lnSpc>
            </a:pPr>
            <a:r>
              <a:rPr lang="en-US" sz="2600">
                <a:solidFill>
                  <a:srgbClr val="000000"/>
                </a:solidFill>
                <a:latin typeface="Maven Pro"/>
                <a:ea typeface="Maven Pro"/>
                <a:cs typeface="Maven Pro"/>
                <a:sym typeface="Maven Pro"/>
              </a:rPr>
              <a:t>Evaluate risks based on likelihood and impact.</a:t>
            </a:r>
          </a:p>
          <a:p>
            <a:pPr algn="l">
              <a:lnSpc>
                <a:spcPts val="3120"/>
              </a:lnSpc>
            </a:pPr>
          </a:p>
          <a:p>
            <a:pPr algn="l">
              <a:lnSpc>
                <a:spcPts val="3120"/>
              </a:lnSpc>
            </a:pPr>
            <a:r>
              <a:rPr lang="en-US" sz="2600">
                <a:solidFill>
                  <a:srgbClr val="000000"/>
                </a:solidFill>
                <a:latin typeface="Maven Pro"/>
                <a:ea typeface="Maven Pro"/>
                <a:cs typeface="Maven Pro"/>
                <a:sym typeface="Maven Pro"/>
              </a:rPr>
              <a:t>3. 3. Prioritizing Risks</a:t>
            </a:r>
          </a:p>
          <a:p>
            <a:pPr algn="l">
              <a:lnSpc>
                <a:spcPts val="3120"/>
              </a:lnSpc>
            </a:pPr>
            <a:r>
              <a:rPr lang="en-US" sz="2600">
                <a:solidFill>
                  <a:srgbClr val="000000"/>
                </a:solidFill>
                <a:latin typeface="Maven Pro"/>
                <a:ea typeface="Maven Pro"/>
                <a:cs typeface="Maven Pro"/>
                <a:sym typeface="Maven Pro"/>
              </a:rPr>
              <a:t>Rank risks based on their assessments and impact on business objectives.</a:t>
            </a:r>
          </a:p>
          <a:p>
            <a:pPr algn="l">
              <a:lnSpc>
                <a:spcPts val="3120"/>
              </a:lnSpc>
            </a:pPr>
          </a:p>
          <a:p>
            <a:pPr algn="l">
              <a:lnSpc>
                <a:spcPts val="3120"/>
              </a:lnSpc>
            </a:pPr>
            <a:r>
              <a:rPr lang="en-US" sz="2600">
                <a:solidFill>
                  <a:srgbClr val="000000"/>
                </a:solidFill>
                <a:latin typeface="Maven Pro"/>
                <a:ea typeface="Maven Pro"/>
                <a:cs typeface="Maven Pro"/>
                <a:sym typeface="Maven Pro"/>
              </a:rPr>
              <a:t>4. 4. Implementing Responses</a:t>
            </a:r>
          </a:p>
          <a:p>
            <a:pPr algn="l">
              <a:lnSpc>
                <a:spcPts val="3120"/>
              </a:lnSpc>
            </a:pPr>
            <a:r>
              <a:rPr lang="en-US" sz="2600">
                <a:solidFill>
                  <a:srgbClr val="000000"/>
                </a:solidFill>
                <a:latin typeface="Maven Pro"/>
                <a:ea typeface="Maven Pro"/>
                <a:cs typeface="Maven Pro"/>
                <a:sym typeface="Maven Pro"/>
              </a:rPr>
              <a:t>Design and apply appropriate risk responses, including control enhancements.</a:t>
            </a:r>
          </a:p>
          <a:p>
            <a:pPr algn="l">
              <a:lnSpc>
                <a:spcPts val="3120"/>
              </a:lnSpc>
            </a:pPr>
          </a:p>
          <a:p>
            <a:pPr algn="l">
              <a:lnSpc>
                <a:spcPts val="3120"/>
              </a:lnSpc>
            </a:pPr>
            <a:r>
              <a:rPr lang="en-US" sz="2600">
                <a:solidFill>
                  <a:srgbClr val="000000"/>
                </a:solidFill>
                <a:latin typeface="Maven Pro"/>
                <a:ea typeface="Maven Pro"/>
                <a:cs typeface="Maven Pro"/>
                <a:sym typeface="Maven Pro"/>
              </a:rPr>
              <a:t>5. 5. Developing Portfolio View</a:t>
            </a:r>
          </a:p>
          <a:p>
            <a:pPr algn="l">
              <a:lnSpc>
                <a:spcPts val="3120"/>
              </a:lnSpc>
            </a:pPr>
            <a:r>
              <a:rPr lang="en-US" sz="2600">
                <a:solidFill>
                  <a:srgbClr val="000000"/>
                </a:solidFill>
                <a:latin typeface="Maven Pro"/>
                <a:ea typeface="Maven Pro"/>
                <a:cs typeface="Maven Pro"/>
                <a:sym typeface="Maven Pro"/>
              </a:rPr>
              <a:t>Consider interrelationships between compliance risks.</a:t>
            </a:r>
          </a:p>
        </p:txBody>
      </p:sp>
      <p:sp>
        <p:nvSpPr>
          <p:cNvPr name="Freeform 5" id="5"/>
          <p:cNvSpPr/>
          <p:nvPr/>
        </p:nvSpPr>
        <p:spPr>
          <a:xfrm flipH="false" flipV="false" rot="0">
            <a:off x="286414" y="9721809"/>
            <a:ext cx="3576066" cy="450851"/>
          </a:xfrm>
          <a:custGeom>
            <a:avLst/>
            <a:gdLst/>
            <a:ahLst/>
            <a:cxnLst/>
            <a:rect r="r" b="b" t="t" l="l"/>
            <a:pathLst>
              <a:path h="450851" w="3576066">
                <a:moveTo>
                  <a:pt x="0" y="0"/>
                </a:moveTo>
                <a:lnTo>
                  <a:pt x="3576066" y="0"/>
                </a:lnTo>
                <a:lnTo>
                  <a:pt x="3576066" y="450851"/>
                </a:lnTo>
                <a:lnTo>
                  <a:pt x="0" y="450851"/>
                </a:lnTo>
                <a:lnTo>
                  <a:pt x="0" y="0"/>
                </a:lnTo>
                <a:close/>
              </a:path>
            </a:pathLst>
          </a:custGeom>
          <a:blipFill>
            <a:blip r:embed="rId4"/>
            <a:stretch>
              <a:fillRect l="-29456" t="-286536" r="-32097" b="-334258"/>
            </a:stretch>
          </a:blipFill>
        </p:spPr>
      </p:sp>
      <p:sp>
        <p:nvSpPr>
          <p:cNvPr name="TextBox 6" id="6"/>
          <p:cNvSpPr txBox="true"/>
          <p:nvPr/>
        </p:nvSpPr>
        <p:spPr>
          <a:xfrm rot="0">
            <a:off x="8344251" y="6943613"/>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define point and/or give examples)</a:t>
            </a:r>
          </a:p>
        </p:txBody>
      </p:sp>
      <p:sp>
        <p:nvSpPr>
          <p:cNvPr name="TextBox 7" id="7"/>
          <p:cNvSpPr txBox="true"/>
          <p:nvPr/>
        </p:nvSpPr>
        <p:spPr>
          <a:xfrm rot="0">
            <a:off x="8344251" y="5723859"/>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define point and/or give examples)</a:t>
            </a:r>
          </a:p>
        </p:txBody>
      </p:sp>
      <p:sp>
        <p:nvSpPr>
          <p:cNvPr name="TextBox 8" id="8"/>
          <p:cNvSpPr txBox="true"/>
          <p:nvPr/>
        </p:nvSpPr>
        <p:spPr>
          <a:xfrm rot="0">
            <a:off x="8344251" y="4504659"/>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define point and/or give examples)</a:t>
            </a:r>
          </a:p>
        </p:txBody>
      </p:sp>
      <p:sp>
        <p:nvSpPr>
          <p:cNvPr name="TextBox 9" id="9"/>
          <p:cNvSpPr txBox="true"/>
          <p:nvPr/>
        </p:nvSpPr>
        <p:spPr>
          <a:xfrm rot="0">
            <a:off x="8344251" y="3285459"/>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define point and/or give examples)</a:t>
            </a:r>
          </a:p>
        </p:txBody>
      </p:sp>
      <p:sp>
        <p:nvSpPr>
          <p:cNvPr name="TextBox 10" id="10"/>
          <p:cNvSpPr txBox="true"/>
          <p:nvPr/>
        </p:nvSpPr>
        <p:spPr>
          <a:xfrm rot="0">
            <a:off x="8344251" y="2239884"/>
            <a:ext cx="8101584" cy="400050"/>
          </a:xfrm>
          <a:prstGeom prst="rect">
            <a:avLst/>
          </a:prstGeom>
        </p:spPr>
        <p:txBody>
          <a:bodyPr anchor="t" rtlCol="false" tIns="0" lIns="0" bIns="0" rIns="0">
            <a:spAutoFit/>
          </a:bodyPr>
          <a:lstStyle/>
          <a:p>
            <a:pPr algn="just">
              <a:lnSpc>
                <a:spcPts val="3120"/>
              </a:lnSpc>
              <a:spcBef>
                <a:spcPct val="0"/>
              </a:spcBef>
            </a:pPr>
            <a:r>
              <a:rPr lang="en-US" b="true" sz="2600">
                <a:solidFill>
                  <a:srgbClr val="EF0000"/>
                </a:solidFill>
                <a:latin typeface="Maven Pro Bold"/>
                <a:ea typeface="Maven Pro Bold"/>
                <a:cs typeface="Maven Pro Bold"/>
                <a:sym typeface="Maven Pro Bold"/>
              </a:rPr>
              <a:t>( define point and/or give examples)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DAGUSklPCjU</dc:identifier>
  <dcterms:modified xsi:type="dcterms:W3CDTF">2011-08-01T06:04:30Z</dcterms:modified>
  <cp:revision>1</cp:revision>
  <dc:title>Compliance Risk Management_ Applying the COSO ERM Framework.pptx</dc:title>
</cp:coreProperties>
</file>